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aveSubsetFonts="1">
  <p:sldMasterIdLst>
    <p:sldMasterId id="2147483648" r:id="rId1"/>
    <p:sldMasterId id="2147483662" r:id="rId2"/>
  </p:sldMasterIdLst>
  <p:notesMasterIdLst>
    <p:notesMasterId r:id="rId20"/>
  </p:notesMasterIdLst>
  <p:sldIdLst>
    <p:sldId id="1073" r:id="rId3"/>
    <p:sldId id="1278" r:id="rId4"/>
    <p:sldId id="1289" r:id="rId5"/>
    <p:sldId id="1238" r:id="rId6"/>
    <p:sldId id="1280" r:id="rId7"/>
    <p:sldId id="1281" r:id="rId8"/>
    <p:sldId id="1282" r:id="rId9"/>
    <p:sldId id="1284" r:id="rId10"/>
    <p:sldId id="1285" r:id="rId11"/>
    <p:sldId id="1283" r:id="rId12"/>
    <p:sldId id="1286" r:id="rId13"/>
    <p:sldId id="1290" r:id="rId14"/>
    <p:sldId id="1287" r:id="rId15"/>
    <p:sldId id="1288" r:id="rId16"/>
    <p:sldId id="1249" r:id="rId17"/>
    <p:sldId id="1250" r:id="rId18"/>
    <p:sldId id="1237" r:id="rId19"/>
  </p:sldIdLst>
  <p:sldSz cx="24371300" cy="13716000"/>
  <p:notesSz cx="6858000" cy="9144000"/>
  <p:custDataLst>
    <p:tags r:id="rId21"/>
  </p:custDataLst>
  <p:defaultTextStyle>
    <a:defPPr>
      <a:defRPr lang="zh-CN"/>
    </a:defPPr>
    <a:lvl1pPr algn="l" defTabSz="1826895" rtl="0" eaLnBrk="0" fontAlgn="base" hangingPunct="0">
      <a:spcBef>
        <a:spcPct val="0"/>
      </a:spcBef>
      <a:spcAft>
        <a:spcPct val="0"/>
      </a:spcAft>
      <a:defRPr sz="3600" kern="12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1pPr>
    <a:lvl2pPr marL="457200" indent="455930" algn="l" defTabSz="1826895" rtl="0" eaLnBrk="0" fontAlgn="base" hangingPunct="0">
      <a:spcBef>
        <a:spcPct val="0"/>
      </a:spcBef>
      <a:spcAft>
        <a:spcPct val="0"/>
      </a:spcAft>
      <a:defRPr sz="3600" kern="12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2pPr>
    <a:lvl3pPr marL="914400" indent="913130" algn="l" defTabSz="1826895" rtl="0" eaLnBrk="0" fontAlgn="base" hangingPunct="0">
      <a:spcBef>
        <a:spcPct val="0"/>
      </a:spcBef>
      <a:spcAft>
        <a:spcPct val="0"/>
      </a:spcAft>
      <a:defRPr sz="3600" kern="12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3pPr>
    <a:lvl4pPr marL="1371600" indent="1370330" algn="l" defTabSz="1826895" rtl="0" eaLnBrk="0" fontAlgn="base" hangingPunct="0">
      <a:spcBef>
        <a:spcPct val="0"/>
      </a:spcBef>
      <a:spcAft>
        <a:spcPct val="0"/>
      </a:spcAft>
      <a:defRPr sz="3600" kern="12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4pPr>
    <a:lvl5pPr marL="1828800" indent="1827530" algn="l" defTabSz="1826895" rtl="0" eaLnBrk="0" fontAlgn="base" hangingPunct="0">
      <a:spcBef>
        <a:spcPct val="0"/>
      </a:spcBef>
      <a:spcAft>
        <a:spcPct val="0"/>
      </a:spcAft>
      <a:defRPr sz="3600" kern="12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5pPr>
    <a:lvl6pPr marL="2286000" algn="l" defTabSz="914400" rtl="0" eaLnBrk="1" latinLnBrk="0" hangingPunct="1">
      <a:defRPr sz="3600" kern="12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6pPr>
    <a:lvl7pPr marL="2743200" algn="l" defTabSz="914400" rtl="0" eaLnBrk="1" latinLnBrk="0" hangingPunct="1">
      <a:defRPr sz="3600" kern="12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7pPr>
    <a:lvl8pPr marL="3200400" algn="l" defTabSz="914400" rtl="0" eaLnBrk="1" latinLnBrk="0" hangingPunct="1">
      <a:defRPr sz="3600" kern="12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8pPr>
    <a:lvl9pPr marL="3657600" algn="l" defTabSz="914400" rtl="0" eaLnBrk="1" latinLnBrk="0" hangingPunct="1">
      <a:defRPr sz="3600" kern="12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9pPr>
  </p:defaultTextStyle>
  <p:extLst>
    <p:ext uri="{521415D9-36F7-43E2-AB2F-B90AF26B5E84}">
      <p14:sectionLst xmlns:p14="http://schemas.microsoft.com/office/powerpoint/2010/main">
        <p14:section name="封面" id="{FCDA20EE-4BB3-46D8-BCC5-FD025F6DA8DA}">
          <p14:sldIdLst>
            <p14:sldId id="1073"/>
            <p14:sldId id="1278"/>
            <p14:sldId id="1289"/>
          </p14:sldIdLst>
        </p14:section>
        <p14:section name="正文" id="{071D269B-6202-45AF-8CD5-5E9A35EF91A6}">
          <p14:sldIdLst>
            <p14:sldId id="1238"/>
            <p14:sldId id="1280"/>
            <p14:sldId id="1281"/>
            <p14:sldId id="1282"/>
            <p14:sldId id="1284"/>
            <p14:sldId id="1285"/>
            <p14:sldId id="1283"/>
            <p14:sldId id="1286"/>
            <p14:sldId id="1290"/>
            <p14:sldId id="1287"/>
            <p14:sldId id="1288"/>
            <p14:sldId id="1249"/>
            <p14:sldId id="1250"/>
            <p14:sldId id="1237"/>
          </p14:sldIdLst>
        </p14:section>
      </p14:sectionLst>
    </p:ext>
    <p:ext uri="{EFAFB233-063F-42B5-8137-9DF3F51BA10A}">
      <p15:sldGuideLst xmlns:p15="http://schemas.microsoft.com/office/powerpoint/2012/main">
        <p15:guide id="1" orient="horz" pos="4320" userDrawn="1">
          <p15:clr>
            <a:srgbClr val="A4A3A4"/>
          </p15:clr>
        </p15:guide>
        <p15:guide id="3" pos="14843" userDrawn="1">
          <p15:clr>
            <a:srgbClr val="A4A3A4"/>
          </p15:clr>
        </p15:guide>
        <p15:guide id="5" orient="horz" pos="432" userDrawn="1">
          <p15:clr>
            <a:srgbClr val="A4A3A4"/>
          </p15:clr>
        </p15:guide>
        <p15:guide id="6" pos="767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吴鹏光" initials="吴鹏光"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D57A2"/>
    <a:srgbClr val="686F76"/>
    <a:srgbClr val="00A0E9"/>
    <a:srgbClr val="BFBFBF"/>
    <a:srgbClr val="E6E6E6"/>
    <a:srgbClr val="657EC0"/>
    <a:srgbClr val="A00F19"/>
    <a:srgbClr val="34373B"/>
    <a:srgbClr val="FFC000"/>
    <a:srgbClr val="0365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9" autoAdjust="0"/>
    <p:restoredTop sz="71701" autoAdjust="0"/>
  </p:normalViewPr>
  <p:slideViewPr>
    <p:cSldViewPr>
      <p:cViewPr varScale="1">
        <p:scale>
          <a:sx n="45" d="100"/>
          <a:sy n="45" d="100"/>
        </p:scale>
        <p:origin x="2024" y="192"/>
      </p:cViewPr>
      <p:guideLst>
        <p:guide orient="horz" pos="4320"/>
        <p:guide pos="14843"/>
        <p:guide orient="horz" pos="432"/>
        <p:guide pos="7676"/>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Users/jiangzhengkai/Desktop/performance%20comparison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766837304860008E-3"/>
          <c:y val="7.9365079365079361E-3"/>
          <c:w val="0.97273042256132969"/>
          <c:h val="0.86701724784401946"/>
        </c:manualLayout>
      </c:layout>
      <c:lineChart>
        <c:grouping val="stacked"/>
        <c:varyColors val="0"/>
        <c:ser>
          <c:idx val="0"/>
          <c:order val="0"/>
          <c:tx>
            <c:strRef>
              <c:f>Sheet1!$K$10</c:f>
              <c:strCache>
                <c:ptCount val="1"/>
                <c:pt idx="0">
                  <c:v>mAP</c:v>
                </c:pt>
              </c:strCache>
            </c:strRef>
          </c:tx>
          <c:spPr>
            <a:ln w="25400" cap="rnd">
              <a:solidFill>
                <a:schemeClr val="lt1"/>
              </a:solidFill>
              <a:round/>
            </a:ln>
            <a:effectLst>
              <a:outerShdw dist="25400" dir="2700000" algn="tl" rotWithShape="0">
                <a:schemeClr val="accent1"/>
              </a:outerShdw>
            </a:effectLst>
          </c:spPr>
          <c:marker>
            <c:symbol val="none"/>
          </c:marker>
          <c:dLbls>
            <c:spPr>
              <a:solidFill>
                <a:schemeClr val="accent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Sheet1!$J$11:$J$18</c:f>
              <c:strCache>
                <c:ptCount val="8"/>
                <c:pt idx="0">
                  <c:v>RetinaNet</c:v>
                </c:pt>
                <c:pt idx="1">
                  <c:v>Faster-RCNN</c:v>
                </c:pt>
                <c:pt idx="2">
                  <c:v>FCOS</c:v>
                </c:pt>
                <c:pt idx="3">
                  <c:v>ATSS</c:v>
                </c:pt>
                <c:pt idx="4">
                  <c:v>Cascade-RCNN</c:v>
                </c:pt>
                <c:pt idx="5">
                  <c:v>HTC</c:v>
                </c:pt>
                <c:pt idx="6">
                  <c:v>DetectoRS</c:v>
                </c:pt>
                <c:pt idx="7">
                  <c:v>COCO Challenge 1st</c:v>
                </c:pt>
              </c:strCache>
            </c:strRef>
          </c:cat>
          <c:val>
            <c:numRef>
              <c:f>Sheet1!$K$11:$K$18</c:f>
              <c:numCache>
                <c:formatCode>General</c:formatCode>
                <c:ptCount val="8"/>
                <c:pt idx="0">
                  <c:v>36.5</c:v>
                </c:pt>
                <c:pt idx="1">
                  <c:v>37.4</c:v>
                </c:pt>
                <c:pt idx="2">
                  <c:v>38.799999999999997</c:v>
                </c:pt>
                <c:pt idx="3">
                  <c:v>39.4</c:v>
                </c:pt>
                <c:pt idx="4">
                  <c:v>40.4</c:v>
                </c:pt>
                <c:pt idx="5">
                  <c:v>42.3</c:v>
                </c:pt>
                <c:pt idx="6">
                  <c:v>53</c:v>
                </c:pt>
                <c:pt idx="7">
                  <c:v>58</c:v>
                </c:pt>
              </c:numCache>
            </c:numRef>
          </c:val>
          <c:smooth val="0"/>
          <c:extLst>
            <c:ext xmlns:c16="http://schemas.microsoft.com/office/drawing/2014/chart" uri="{C3380CC4-5D6E-409C-BE32-E72D297353CC}">
              <c16:uniqueId val="{00000000-C212-7648-9D51-92CE2BA4E21B}"/>
            </c:ext>
          </c:extLst>
        </c:ser>
        <c:dLbls>
          <c:dLblPos val="ctr"/>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783846800"/>
        <c:axId val="840387216"/>
      </c:lineChart>
      <c:catAx>
        <c:axId val="78384680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30" baseline="0">
                <a:solidFill>
                  <a:schemeClr val="lt1"/>
                </a:solidFill>
                <a:latin typeface="+mn-lt"/>
                <a:ea typeface="+mn-ea"/>
                <a:cs typeface="+mn-cs"/>
              </a:defRPr>
            </a:pPr>
            <a:endParaRPr lang="en-CN"/>
          </a:p>
        </c:txPr>
        <c:crossAx val="840387216"/>
        <c:crosses val="autoZero"/>
        <c:auto val="1"/>
        <c:lblAlgn val="ctr"/>
        <c:lblOffset val="100"/>
        <c:noMultiLvlLbl val="0"/>
      </c:catAx>
      <c:valAx>
        <c:axId val="840387216"/>
        <c:scaling>
          <c:orientation val="minMax"/>
        </c:scaling>
        <c:delete val="1"/>
        <c:axPos val="l"/>
        <c:numFmt formatCode="General" sourceLinked="1"/>
        <c:majorTickMark val="none"/>
        <c:minorTickMark val="none"/>
        <c:tickLblPos val="nextTo"/>
        <c:crossAx val="783846800"/>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lt1">
          <a:lumMod val="85000"/>
        </a:schemeClr>
      </a:solidFill>
      <a:round/>
    </a:ln>
    <a:effectLst/>
  </c:spPr>
  <c:txPr>
    <a:bodyPr/>
    <a:lstStyle/>
    <a:p>
      <a:pPr>
        <a:defRPr/>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8">
  <cs:axisTitle>
    <cs:lnRef idx="0"/>
    <cs:fillRef idx="0"/>
    <cs:effectRef idx="0"/>
    <cs:fontRef idx="minor">
      <a:schemeClr val="lt1"/>
    </cs:fontRef>
    <cs:defRPr sz="1197" b="1" kern="1200"/>
  </cs:axisTitle>
  <cs:categoryAxis>
    <cs:lnRef idx="0">
      <cs:styleClr val="0"/>
    </cs:lnRef>
    <cs:fillRef idx="0"/>
    <cs:effectRef idx="0"/>
    <cs:fontRef idx="minor">
      <a:schemeClr val="lt1"/>
    </cs:fontRef>
    <cs:defRPr sz="1197" kern="1200" spc="3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lt1">
            <a:lumMod val="85000"/>
          </a:schemeClr>
        </a:solidFill>
        <a:round/>
      </a:ln>
    </cs:spPr>
    <cs:defRPr sz="1330" kern="1200"/>
  </cs:chartArea>
  <cs:dataLabel>
    <cs:lnRef idx="0"/>
    <cs:fillRef idx="0">
      <cs:styleClr val="0"/>
    </cs:fillRef>
    <cs:effectRef idx="0"/>
    <cs:fontRef idx="minor">
      <a:schemeClr val="lt1"/>
    </cs:fontRef>
    <cs:spPr>
      <a:solidFill>
        <a:schemeClr val="phClr"/>
      </a:solidFill>
    </cs:spPr>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25400"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cs:spPr>
  </cs:dataPointMarker>
  <cs:dataPointMarkerLayout symbol="circle" size="14"/>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p:cNvSpPr>
            <a:spLocks noGrp="1" noRot="1" noChangeAspect="1"/>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 name="Rectangle 2"/>
          <p:cNvSpPr>
            <a:spLocks noGrp="1"/>
          </p:cNvSpPr>
          <p:nvPr>
            <p:ph type="body" sz="quarter" idx="1"/>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lstStyle/>
          <a:p>
            <a:pPr lvl="0"/>
            <a:r>
              <a:rPr lang="zh-CN" altLang="zh-CN" noProof="0">
                <a:sym typeface="Lucida Grande" panose="020B0600040502020204" charset="0"/>
              </a:rPr>
              <a:t>Click to edit Master text styles</a:t>
            </a:r>
          </a:p>
          <a:p>
            <a:pPr lvl="1"/>
            <a:r>
              <a:rPr lang="zh-CN" altLang="zh-CN" noProof="0">
                <a:sym typeface="Lucida Grande" panose="020B0600040502020204" charset="0"/>
              </a:rPr>
              <a:t>Second level</a:t>
            </a:r>
          </a:p>
          <a:p>
            <a:pPr lvl="2"/>
            <a:r>
              <a:rPr lang="zh-CN" altLang="zh-CN" noProof="0">
                <a:sym typeface="Lucida Grande" panose="020B0600040502020204" charset="0"/>
              </a:rPr>
              <a:t>Third level</a:t>
            </a:r>
          </a:p>
          <a:p>
            <a:pPr lvl="3"/>
            <a:r>
              <a:rPr lang="zh-CN" altLang="zh-CN" noProof="0">
                <a:sym typeface="Lucida Grande" panose="020B0600040502020204" charset="0"/>
              </a:rPr>
              <a:t>Fourth level</a:t>
            </a:r>
          </a:p>
          <a:p>
            <a:pPr lvl="4"/>
            <a:r>
              <a:rPr lang="zh-CN" altLang="zh-CN" noProof="0">
                <a:sym typeface="Lucida Grande" panose="020B0600040502020204" charset="0"/>
              </a:rPr>
              <a:t>Fifth level</a:t>
            </a:r>
          </a:p>
        </p:txBody>
      </p:sp>
    </p:spTree>
    <p:extLst>
      <p:ext uri="{BB962C8B-B14F-4D97-AF65-F5344CB8AC3E}">
        <p14:creationId xmlns:p14="http://schemas.microsoft.com/office/powerpoint/2010/main" val="1413162282"/>
      </p:ext>
    </p:extLst>
  </p:cSld>
  <p:clrMap bg1="lt1" tx1="dk1" bg2="lt2" tx2="dk2" accent1="accent1" accent2="accent2" accent3="accent3" accent4="accent4" accent5="accent5" accent6="accent6" hlink="hlink" folHlink="folHlink"/>
  <p:notesStyle>
    <a:lvl1pPr algn="l" defTabSz="457200" rtl="0" eaLnBrk="0" fontAlgn="base" hangingPunct="0">
      <a:spcBef>
        <a:spcPct val="0"/>
      </a:spcBef>
      <a:spcAft>
        <a:spcPct val="0"/>
      </a:spcAft>
      <a:defRPr sz="2200" kern="1200">
        <a:solidFill>
          <a:srgbClr val="000000"/>
        </a:solidFill>
        <a:latin typeface="Lucida Grande" panose="020B0600040502020204" charset="0"/>
        <a:ea typeface="Lucida Grande" panose="020B0600040502020204" charset="0"/>
        <a:cs typeface="Lucida Grande" panose="020B0600040502020204" charset="0"/>
        <a:sym typeface="Lucida Grande" panose="020B0600040502020204" charset="0"/>
      </a:defRPr>
    </a:lvl1pPr>
    <a:lvl2pPr indent="228600" algn="l" defTabSz="457200" rtl="0" eaLnBrk="0" fontAlgn="base" hangingPunct="0">
      <a:spcBef>
        <a:spcPct val="0"/>
      </a:spcBef>
      <a:spcAft>
        <a:spcPct val="0"/>
      </a:spcAft>
      <a:defRPr sz="2200" kern="1200">
        <a:solidFill>
          <a:srgbClr val="000000"/>
        </a:solidFill>
        <a:latin typeface="Lucida Grande" panose="020B0600040502020204" charset="0"/>
        <a:ea typeface="Lucida Grande" panose="020B0600040502020204" charset="0"/>
        <a:cs typeface="Lucida Grande" panose="020B0600040502020204" charset="0"/>
        <a:sym typeface="Lucida Grande" panose="020B0600040502020204" charset="0"/>
      </a:defRPr>
    </a:lvl2pPr>
    <a:lvl3pPr indent="457200" algn="l" defTabSz="457200" rtl="0" eaLnBrk="0" fontAlgn="base" hangingPunct="0">
      <a:spcBef>
        <a:spcPct val="0"/>
      </a:spcBef>
      <a:spcAft>
        <a:spcPct val="0"/>
      </a:spcAft>
      <a:defRPr sz="2200" kern="1200">
        <a:solidFill>
          <a:srgbClr val="000000"/>
        </a:solidFill>
        <a:latin typeface="Lucida Grande" panose="020B0600040502020204" charset="0"/>
        <a:ea typeface="Lucida Grande" panose="020B0600040502020204" charset="0"/>
        <a:cs typeface="Lucida Grande" panose="020B0600040502020204" charset="0"/>
        <a:sym typeface="Lucida Grande" panose="020B0600040502020204" charset="0"/>
      </a:defRPr>
    </a:lvl3pPr>
    <a:lvl4pPr indent="685800" algn="l" defTabSz="457200" rtl="0" eaLnBrk="0" fontAlgn="base" hangingPunct="0">
      <a:spcBef>
        <a:spcPct val="0"/>
      </a:spcBef>
      <a:spcAft>
        <a:spcPct val="0"/>
      </a:spcAft>
      <a:defRPr sz="2200" kern="1200">
        <a:solidFill>
          <a:srgbClr val="000000"/>
        </a:solidFill>
        <a:latin typeface="Lucida Grande" panose="020B0600040502020204" charset="0"/>
        <a:ea typeface="Lucida Grande" panose="020B0600040502020204" charset="0"/>
        <a:cs typeface="Lucida Grande" panose="020B0600040502020204" charset="0"/>
        <a:sym typeface="Lucida Grande" panose="020B0600040502020204" charset="0"/>
      </a:defRPr>
    </a:lvl4pPr>
    <a:lvl5pPr indent="914400" algn="l" defTabSz="457200" rtl="0" eaLnBrk="0" fontAlgn="base" hangingPunct="0">
      <a:spcBef>
        <a:spcPct val="0"/>
      </a:spcBef>
      <a:spcAft>
        <a:spcPct val="0"/>
      </a:spcAft>
      <a:defRPr sz="2200" kern="1200">
        <a:solidFill>
          <a:srgbClr val="000000"/>
        </a:solidFill>
        <a:latin typeface="Lucida Grande" panose="020B0600040502020204" charset="0"/>
        <a:ea typeface="Lucida Grande" panose="020B0600040502020204" charset="0"/>
        <a:cs typeface="Lucida Grande" panose="020B0600040502020204" charset="0"/>
        <a:sym typeface="Lucida Grande" panose="020B06000405020202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38405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2000" dirty="0">
                <a:solidFill>
                  <a:schemeClr val="accent1"/>
                </a:solidFill>
              </a:rPr>
              <a:t>NAS-FPN: Learning Scalable Feature Pyramid Architecture for Object Detection (CVPR 2019)</a:t>
            </a:r>
          </a:p>
          <a:p>
            <a:pPr marL="0" marR="0" lvl="0" indent="0" algn="l" defTabSz="457200" rtl="0" eaLnBrk="0" fontAlgn="base" latinLnBrk="0" hangingPunct="0">
              <a:lnSpc>
                <a:spcPct val="100000"/>
              </a:lnSpc>
              <a:spcBef>
                <a:spcPct val="0"/>
              </a:spcBef>
              <a:spcAft>
                <a:spcPct val="0"/>
              </a:spcAft>
              <a:buClrTx/>
              <a:buSzTx/>
              <a:buFontTx/>
              <a:buNone/>
              <a:tabLst/>
              <a:defRPr/>
            </a:pPr>
            <a:r>
              <a:rPr lang="en-US" sz="2000" dirty="0">
                <a:solidFill>
                  <a:schemeClr val="accent1"/>
                </a:solidFill>
              </a:rPr>
              <a:t>Squeeze-and-Excitation Networks(CVPR 2017)</a:t>
            </a:r>
          </a:p>
          <a:p>
            <a:pPr marL="0" marR="0" lvl="0" indent="0" algn="l" defTabSz="457200" rtl="0" eaLnBrk="0" fontAlgn="base" latinLnBrk="0" hangingPunct="0">
              <a:lnSpc>
                <a:spcPct val="100000"/>
              </a:lnSpc>
              <a:spcBef>
                <a:spcPct val="0"/>
              </a:spcBef>
              <a:spcAft>
                <a:spcPct val="0"/>
              </a:spcAft>
              <a:buClrTx/>
              <a:buSzTx/>
              <a:buFontTx/>
              <a:buNone/>
              <a:tabLst/>
              <a:defRPr/>
            </a:pPr>
            <a:r>
              <a:rPr lang="en-US" sz="2000" dirty="0">
                <a:solidFill>
                  <a:schemeClr val="accent1"/>
                </a:solidFill>
              </a:rPr>
              <a:t>Deep High-Resolution Representation Learning for Visual Recognition(TPAMI 2019)</a:t>
            </a:r>
          </a:p>
          <a:p>
            <a:pPr marL="0" marR="0" lvl="0" indent="0" algn="l" defTabSz="457200" rtl="0" eaLnBrk="0" fontAlgn="base" latinLnBrk="0" hangingPunct="0">
              <a:lnSpc>
                <a:spcPct val="100000"/>
              </a:lnSpc>
              <a:spcBef>
                <a:spcPct val="0"/>
              </a:spcBef>
              <a:spcAft>
                <a:spcPct val="0"/>
              </a:spcAft>
              <a:buClrTx/>
              <a:buSzTx/>
              <a:buFontTx/>
              <a:buNone/>
              <a:tabLst/>
              <a:defRPr/>
            </a:pPr>
            <a:r>
              <a:rPr lang="en-US" sz="2000" dirty="0">
                <a:solidFill>
                  <a:schemeClr val="accent1"/>
                </a:solidFill>
              </a:rPr>
              <a:t>Aug-FPN: Improving Multi-Scale Feature Learning for Object Detection (CVPR 2020)</a:t>
            </a:r>
          </a:p>
          <a:p>
            <a:pPr marL="0" marR="0" lvl="0" indent="0" algn="l" defTabSz="457200" rtl="0" eaLnBrk="0" fontAlgn="base" latinLnBrk="0" hangingPunct="0">
              <a:lnSpc>
                <a:spcPct val="100000"/>
              </a:lnSpc>
              <a:spcBef>
                <a:spcPct val="0"/>
              </a:spcBef>
              <a:spcAft>
                <a:spcPct val="0"/>
              </a:spcAft>
              <a:buClrTx/>
              <a:buSzTx/>
              <a:buFontTx/>
              <a:buNone/>
              <a:tabLst/>
              <a:defRPr/>
            </a:pPr>
            <a:r>
              <a:rPr lang="en-US" sz="2000" dirty="0">
                <a:solidFill>
                  <a:schemeClr val="accent1"/>
                </a:solidFill>
              </a:rPr>
              <a:t>Single-Shot Refinement Neural Network for Object Detection (CVPR 2018)</a:t>
            </a:r>
          </a:p>
          <a:p>
            <a:pPr marL="0" marR="0" lvl="0" indent="0" algn="l" defTabSz="457200" rtl="0" eaLnBrk="0" fontAlgn="base" latinLnBrk="0" hangingPunct="0">
              <a:lnSpc>
                <a:spcPct val="100000"/>
              </a:lnSpc>
              <a:spcBef>
                <a:spcPct val="0"/>
              </a:spcBef>
              <a:spcAft>
                <a:spcPct val="0"/>
              </a:spcAft>
              <a:buClrTx/>
              <a:buSzTx/>
              <a:buFontTx/>
              <a:buNone/>
              <a:tabLst/>
              <a:defRPr/>
            </a:pPr>
            <a:r>
              <a:rPr lang="en-US" sz="2000" dirty="0">
                <a:solidFill>
                  <a:schemeClr val="accent1"/>
                </a:solidFill>
              </a:rPr>
              <a:t>Cascade RPN: Delving into High-Quality Region Proposal Network with Adaptive Convolution (NeurIPS 2020)</a:t>
            </a:r>
          </a:p>
          <a:p>
            <a:pPr marL="0" marR="0" lvl="0" indent="0" algn="l" defTabSz="457200" rtl="0" eaLnBrk="0" fontAlgn="base" latinLnBrk="0" hangingPunct="0">
              <a:lnSpc>
                <a:spcPct val="100000"/>
              </a:lnSpc>
              <a:spcBef>
                <a:spcPct val="0"/>
              </a:spcBef>
              <a:spcAft>
                <a:spcPct val="0"/>
              </a:spcAft>
              <a:buClrTx/>
              <a:buSzTx/>
              <a:buFontTx/>
              <a:buNone/>
              <a:tabLst/>
              <a:defRPr/>
            </a:pPr>
            <a:r>
              <a:rPr lang="en-US" sz="2000" dirty="0">
                <a:solidFill>
                  <a:schemeClr val="accent1"/>
                </a:solidFill>
              </a:rPr>
              <a:t>Fine-Grained Dynamic Head for Object Detection(NeurIPS 2020)</a:t>
            </a:r>
          </a:p>
        </p:txBody>
      </p:sp>
    </p:spTree>
    <p:extLst>
      <p:ext uri="{BB962C8B-B14F-4D97-AF65-F5344CB8AC3E}">
        <p14:creationId xmlns:p14="http://schemas.microsoft.com/office/powerpoint/2010/main" val="1703144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17392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99763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974109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855398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481174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417482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61243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2664566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52984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r>
              <a:rPr lang="en-CN" sz="2400" dirty="0"/>
              <a:t>HRDNet: High-resolution Detection Network for Small Objects, Arxiv 2020</a:t>
            </a:r>
          </a:p>
          <a:p>
            <a:r>
              <a:rPr lang="en-US" altLang="zh-CN" sz="2400" dirty="0"/>
              <a:t>Augmentation for small object detection, Arxiv 2019</a:t>
            </a:r>
          </a:p>
          <a:p>
            <a:r>
              <a:rPr lang="en-US" altLang="zh-CN" sz="2400" dirty="0"/>
              <a:t>Small Object Detection using Context and Attention, WACV 2021</a:t>
            </a:r>
          </a:p>
          <a:p>
            <a:r>
              <a:rPr lang="en-US" altLang="zh-CN" sz="2400" dirty="0"/>
              <a:t>AugFPN: Improving Multi-scale Feature Learning for Object Detection, CVPR 2020</a:t>
            </a:r>
          </a:p>
          <a:p>
            <a:r>
              <a:rPr lang="en-US" altLang="zh-CN" sz="2400" dirty="0"/>
              <a:t>Stitcher: Feedback-driven Data Provider for Object Detection, Arxiv 2020</a:t>
            </a:r>
          </a:p>
        </p:txBody>
      </p:sp>
    </p:spTree>
    <p:extLst>
      <p:ext uri="{BB962C8B-B14F-4D97-AF65-F5344CB8AC3E}">
        <p14:creationId xmlns:p14="http://schemas.microsoft.com/office/powerpoint/2010/main" val="1256157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r>
              <a:rPr lang="en-US" sz="2400" dirty="0"/>
              <a:t>Double Anchor R-CNN for Human Detection in a Crowd</a:t>
            </a:r>
            <a:r>
              <a:rPr lang="en-CN" sz="2400" dirty="0"/>
              <a:t>, Arxiv 2020</a:t>
            </a:r>
          </a:p>
          <a:p>
            <a:r>
              <a:rPr lang="en-US" sz="2400" dirty="0"/>
              <a:t>Adaptive NMS: Refining Pedestrian Detection in a Crowd</a:t>
            </a:r>
            <a:r>
              <a:rPr lang="en-US" altLang="zh-CN" sz="2400" dirty="0"/>
              <a:t>, ICCV 2019</a:t>
            </a:r>
          </a:p>
          <a:p>
            <a:r>
              <a:rPr lang="en-US" sz="2400" dirty="0"/>
              <a:t>Detection in Crowded Scenes: One Proposal, Multiple Predictions</a:t>
            </a:r>
            <a:r>
              <a:rPr lang="en-US" altLang="zh-CN" sz="2400" dirty="0"/>
              <a:t>, CVPR 2020</a:t>
            </a:r>
          </a:p>
        </p:txBody>
      </p:sp>
    </p:spTree>
    <p:extLst>
      <p:ext uri="{BB962C8B-B14F-4D97-AF65-F5344CB8AC3E}">
        <p14:creationId xmlns:p14="http://schemas.microsoft.com/office/powerpoint/2010/main" val="466992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r>
              <a:rPr lang="en-US" sz="2400" dirty="0"/>
              <a:t>Class-balanced Grouping and Sampling for Point Cloud 3D Object Detection</a:t>
            </a:r>
            <a:r>
              <a:rPr lang="en-CN" sz="2400" dirty="0"/>
              <a:t>, Arxiv 2019</a:t>
            </a:r>
          </a:p>
          <a:p>
            <a:r>
              <a:rPr lang="en-US" altLang="zh-CN" sz="2400" dirty="0"/>
              <a:t>Equalization Loss for Long-Tailed Object Recognition, CVPR 2020</a:t>
            </a:r>
          </a:p>
          <a:p>
            <a:r>
              <a:rPr lang="en-US" altLang="zh-CN" sz="2400" dirty="0"/>
              <a:t>Learning from Multiple Experts: Self-paced Knowledge Distillation for Long-tailed Classification, ECCV 2020</a:t>
            </a:r>
          </a:p>
          <a:p>
            <a:endParaRPr kumimoji="1" lang="zh-CN" altLang="en-US" dirty="0"/>
          </a:p>
        </p:txBody>
      </p:sp>
    </p:spTree>
    <p:extLst>
      <p:ext uri="{BB962C8B-B14F-4D97-AF65-F5344CB8AC3E}">
        <p14:creationId xmlns:p14="http://schemas.microsoft.com/office/powerpoint/2010/main" val="1339332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r>
              <a:rPr lang="en-US" sz="2400" dirty="0"/>
              <a:t>Few-shot Object Detection via Feature Reweighting</a:t>
            </a:r>
            <a:r>
              <a:rPr lang="en-CN" sz="2400" dirty="0"/>
              <a:t>, ICCV 2019</a:t>
            </a:r>
          </a:p>
          <a:p>
            <a:r>
              <a:rPr lang="en-US" sz="2400" dirty="0"/>
              <a:t>Frustratingly Simple Few-Shot Object Detection</a:t>
            </a:r>
            <a:r>
              <a:rPr lang="en-US" altLang="zh-CN" sz="2400" dirty="0"/>
              <a:t>, ICML 2020</a:t>
            </a:r>
          </a:p>
          <a:p>
            <a:endParaRPr kumimoji="1" lang="zh-CN" altLang="en-US" dirty="0"/>
          </a:p>
        </p:txBody>
      </p:sp>
    </p:spTree>
    <p:extLst>
      <p:ext uri="{BB962C8B-B14F-4D97-AF65-F5344CB8AC3E}">
        <p14:creationId xmlns:p14="http://schemas.microsoft.com/office/powerpoint/2010/main" val="576641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2400" dirty="0"/>
              <a:t>Decoupled Classification Refinement: Hard False Positive Suppression for Object Detection</a:t>
            </a:r>
            <a:r>
              <a:rPr lang="en-US" altLang="zh-CN" sz="2400" dirty="0"/>
              <a:t>, IJCV 2020</a:t>
            </a:r>
          </a:p>
          <a:p>
            <a:endParaRPr kumimoji="1" lang="zh-CN" altLang="en-US" dirty="0"/>
          </a:p>
        </p:txBody>
      </p:sp>
    </p:spTree>
    <p:extLst>
      <p:ext uri="{BB962C8B-B14F-4D97-AF65-F5344CB8AC3E}">
        <p14:creationId xmlns:p14="http://schemas.microsoft.com/office/powerpoint/2010/main" val="135821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2000" dirty="0">
                <a:solidFill>
                  <a:schemeClr val="accent1"/>
                </a:solidFill>
              </a:rPr>
              <a:t>FCOS: Fully Convolution Network for Object Detection, ICCV 2019</a:t>
            </a:r>
          </a:p>
          <a:p>
            <a:pPr marL="0" marR="0" lvl="0" indent="0" algn="l" defTabSz="457200" rtl="0" eaLnBrk="0" fontAlgn="base" latinLnBrk="0" hangingPunct="0">
              <a:lnSpc>
                <a:spcPct val="100000"/>
              </a:lnSpc>
              <a:spcBef>
                <a:spcPct val="0"/>
              </a:spcBef>
              <a:spcAft>
                <a:spcPct val="0"/>
              </a:spcAft>
              <a:buClrTx/>
              <a:buSzTx/>
              <a:buFontTx/>
              <a:buNone/>
              <a:tabLst/>
              <a:defRPr/>
            </a:pPr>
            <a:r>
              <a:rPr lang="en-US" sz="2000" dirty="0">
                <a:solidFill>
                  <a:schemeClr val="accent1"/>
                </a:solidFill>
              </a:rPr>
              <a:t>Bridging the Gap Between Anchor-based and Anchor-free Detection via Adaptive Training Sample Selection, CVPR 2020</a:t>
            </a:r>
          </a:p>
          <a:p>
            <a:endParaRPr kumimoji="1" lang="zh-CN" altLang="en-US" dirty="0"/>
          </a:p>
        </p:txBody>
      </p:sp>
    </p:spTree>
    <p:extLst>
      <p:ext uri="{BB962C8B-B14F-4D97-AF65-F5344CB8AC3E}">
        <p14:creationId xmlns:p14="http://schemas.microsoft.com/office/powerpoint/2010/main" val="1835276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hasCustomPrompt="1"/>
          </p:nvPr>
        </p:nvSpPr>
        <p:spPr>
          <a:xfrm>
            <a:off x="1132681" y="650950"/>
            <a:ext cx="19117865" cy="790650"/>
          </a:xfrm>
          <a:prstGeom prst="rect">
            <a:avLst/>
          </a:prstGeom>
        </p:spPr>
        <p:txBody>
          <a:bodyPr anchor="t"/>
          <a:lstStyle>
            <a:lvl1pPr>
              <a:defRPr sz="5400" b="1">
                <a:solidFill>
                  <a:srgbClr val="0D57A2"/>
                </a:solidFill>
                <a:latin typeface="微软雅黑" panose="020B0503020204020204" pitchFamily="34" charset="-122"/>
                <a:ea typeface="微软雅黑" panose="020B0503020204020204" pitchFamily="34" charset="-122"/>
              </a:defRPr>
            </a:lvl1pPr>
          </a:lstStyle>
          <a:p>
            <a:r>
              <a:rPr kumimoji="1" lang="zh-CN" altLang="en-US" dirty="0"/>
              <a:t>单击此处编辑标题样式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74700" y="3419475"/>
            <a:ext cx="22809199" cy="9267825"/>
          </a:xfrm>
          <a:prstGeom prst="rect">
            <a:avLst/>
          </a:prstGeom>
        </p:spPr>
        <p:txBody>
          <a:bodyPr anchor="t"/>
          <a:lstStyle>
            <a:lvl1pPr algn="ctr">
              <a:defRPr sz="11500" b="1">
                <a:solidFill>
                  <a:srgbClr val="0D57A2"/>
                </a:solidFill>
                <a:latin typeface="微软雅黑" panose="020B0503020204020204" pitchFamily="34" charset="-122"/>
                <a:ea typeface="微软雅黑" panose="020B0503020204020204" pitchFamily="34" charset="-122"/>
              </a:defRPr>
            </a:lvl1pPr>
          </a:lstStyle>
          <a:p>
            <a:r>
              <a:rPr lang="zh-CN" altLang="en-US" dirty="0"/>
              <a:t>单击此处编辑文本样式</a:t>
            </a:r>
          </a:p>
        </p:txBody>
      </p:sp>
      <p:sp>
        <p:nvSpPr>
          <p:cNvPr id="7" name="文本占位符 6"/>
          <p:cNvSpPr>
            <a:spLocks noGrp="1"/>
          </p:cNvSpPr>
          <p:nvPr>
            <p:ph type="body" sz="quarter" idx="11" hasCustomPrompt="1"/>
          </p:nvPr>
        </p:nvSpPr>
        <p:spPr>
          <a:xfrm>
            <a:off x="1132681" y="666750"/>
            <a:ext cx="16561717" cy="792088"/>
          </a:xfrm>
          <a:prstGeom prst="rect">
            <a:avLst/>
          </a:prstGeom>
        </p:spPr>
        <p:txBody>
          <a:bodyPr anchor="t"/>
          <a:lstStyle>
            <a:lvl1pPr marL="0" indent="0">
              <a:buFontTx/>
              <a:buNone/>
              <a:defRPr sz="5400" b="1">
                <a:solidFill>
                  <a:srgbClr val="0D57A2"/>
                </a:solidFill>
                <a:latin typeface="微软雅黑" panose="020B0503020204020204" pitchFamily="34" charset="-122"/>
                <a:ea typeface="微软雅黑" panose="020B0503020204020204" pitchFamily="34" charset="-122"/>
              </a:defRPr>
            </a:lvl1pPr>
          </a:lstStyle>
          <a:p>
            <a:pPr lvl="0"/>
            <a:r>
              <a:rPr lang="zh-CN" altLang="en-US" dirty="0"/>
              <a:t>单击此处编辑标题样式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774701" y="2171700"/>
            <a:ext cx="22809200" cy="10515600"/>
          </a:xfrm>
          <a:prstGeom prst="rect">
            <a:avLst/>
          </a:prstGeom>
        </p:spPr>
        <p:txBody>
          <a:bodyPr/>
          <a:lstStyle>
            <a:lvl1pPr marL="0" indent="0">
              <a:lnSpc>
                <a:spcPct val="150000"/>
              </a:lnSpc>
              <a:buFont typeface="Wingdings" panose="05000000000000000000" pitchFamily="2" charset="2"/>
              <a:buNone/>
              <a:defRPr sz="4000" b="1">
                <a:solidFill>
                  <a:srgbClr val="0E57A2"/>
                </a:solidFill>
                <a:latin typeface="微软雅黑" panose="020B0503020204020204" pitchFamily="34" charset="-122"/>
                <a:ea typeface="微软雅黑" panose="020B0503020204020204" pitchFamily="34" charset="-122"/>
              </a:defRPr>
            </a:lvl1pPr>
            <a:lvl2pPr marL="913130" indent="0" algn="l">
              <a:buNone/>
              <a:defRPr sz="4000">
                <a:solidFill>
                  <a:srgbClr val="0E57A2"/>
                </a:solidFill>
                <a:latin typeface="微软雅黑" panose="020B0503020204020204" pitchFamily="34" charset="-122"/>
                <a:ea typeface="微软雅黑" panose="020B0503020204020204" pitchFamily="34" charset="-122"/>
              </a:defRPr>
            </a:lvl2pPr>
            <a:lvl3pPr marL="1827530" indent="0" algn="l">
              <a:buNone/>
              <a:defRPr sz="4000">
                <a:solidFill>
                  <a:srgbClr val="0E57A2"/>
                </a:solidFill>
                <a:latin typeface="微软雅黑" panose="020B0503020204020204" pitchFamily="34" charset="-122"/>
                <a:ea typeface="微软雅黑" panose="020B0503020204020204" pitchFamily="34" charset="-122"/>
              </a:defRPr>
            </a:lvl3pPr>
            <a:lvl4pPr marL="2741930" indent="0" algn="l">
              <a:buNone/>
              <a:defRPr sz="4000">
                <a:solidFill>
                  <a:srgbClr val="0E57A2"/>
                </a:solidFill>
                <a:latin typeface="微软雅黑" panose="020B0503020204020204" pitchFamily="34" charset="-122"/>
                <a:ea typeface="微软雅黑" panose="020B0503020204020204" pitchFamily="34" charset="-122"/>
              </a:defRPr>
            </a:lvl4pPr>
            <a:lvl5pPr marL="3656330" indent="0" algn="l">
              <a:buNone/>
              <a:defRPr sz="4000">
                <a:solidFill>
                  <a:srgbClr val="0E57A2"/>
                </a:solidFill>
                <a:latin typeface="微软雅黑" panose="020B0503020204020204" pitchFamily="34" charset="-122"/>
                <a:ea typeface="微软雅黑" panose="020B0503020204020204" pitchFamily="34" charset="-122"/>
              </a:defRPr>
            </a:lvl5pPr>
          </a:lstStyle>
          <a:p>
            <a:pPr lvl="0"/>
            <a:r>
              <a:rPr lang="zh-CN" altLang="en-US" dirty="0"/>
              <a:t>单击此处编辑文本样式</a:t>
            </a:r>
            <a:endParaRPr lang="en-US" altLang="zh-CN" dirty="0"/>
          </a:p>
        </p:txBody>
      </p:sp>
      <p:sp>
        <p:nvSpPr>
          <p:cNvPr id="5" name="标题 1"/>
          <p:cNvSpPr>
            <a:spLocks noGrp="1"/>
          </p:cNvSpPr>
          <p:nvPr>
            <p:ph type="title" hasCustomPrompt="1"/>
          </p:nvPr>
        </p:nvSpPr>
        <p:spPr>
          <a:xfrm>
            <a:off x="1132681" y="650950"/>
            <a:ext cx="19117865" cy="790650"/>
          </a:xfrm>
          <a:prstGeom prst="rect">
            <a:avLst/>
          </a:prstGeom>
        </p:spPr>
        <p:txBody>
          <a:bodyPr anchor="t"/>
          <a:lstStyle>
            <a:lvl1pPr>
              <a:defRPr sz="5400" b="1">
                <a:solidFill>
                  <a:srgbClr val="0D57A2"/>
                </a:solidFill>
                <a:latin typeface="微软雅黑" panose="020B0503020204020204" pitchFamily="34" charset="-122"/>
                <a:ea typeface="微软雅黑" panose="020B0503020204020204" pitchFamily="34" charset="-122"/>
              </a:defRPr>
            </a:lvl1pPr>
          </a:lstStyle>
          <a:p>
            <a:r>
              <a:rPr kumimoji="1" lang="zh-CN" altLang="en-US" dirty="0"/>
              <a:t>单击此处编辑标题样式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hasCustomPrompt="1"/>
          </p:nvPr>
        </p:nvSpPr>
        <p:spPr>
          <a:xfrm>
            <a:off x="774700" y="2196308"/>
            <a:ext cx="10890250" cy="10515600"/>
          </a:xfrm>
          <a:prstGeom prst="rect">
            <a:avLst/>
          </a:prstGeom>
        </p:spPr>
        <p:txBody>
          <a:bodyPr/>
          <a:lstStyle>
            <a:lvl1pPr marL="0" indent="0">
              <a:buFontTx/>
              <a:buNone/>
              <a:defRPr sz="4000" b="1">
                <a:solidFill>
                  <a:srgbClr val="0E57A2"/>
                </a:solidFill>
                <a:latin typeface="微软雅黑" panose="020B0503020204020204" pitchFamily="34" charset="-122"/>
                <a:ea typeface="微软雅黑" panose="020B0503020204020204" pitchFamily="34" charset="-122"/>
              </a:defRPr>
            </a:lvl1pPr>
          </a:lstStyle>
          <a:p>
            <a:pPr lvl="0"/>
            <a:r>
              <a:rPr lang="zh-CN" altLang="en-US" dirty="0"/>
              <a:t>单击此处编辑文本样式</a:t>
            </a:r>
          </a:p>
        </p:txBody>
      </p:sp>
      <p:sp>
        <p:nvSpPr>
          <p:cNvPr id="4" name="内容占位符 3"/>
          <p:cNvSpPr>
            <a:spLocks noGrp="1"/>
          </p:cNvSpPr>
          <p:nvPr>
            <p:ph sz="half" idx="2" hasCustomPrompt="1"/>
          </p:nvPr>
        </p:nvSpPr>
        <p:spPr>
          <a:xfrm>
            <a:off x="12674353" y="2196308"/>
            <a:ext cx="10891837" cy="10515600"/>
          </a:xfrm>
          <a:prstGeom prst="rect">
            <a:avLst/>
          </a:prstGeom>
        </p:spPr>
        <p:txBody>
          <a:bodyPr/>
          <a:lstStyle>
            <a:lvl1pPr marL="0" indent="0">
              <a:buFontTx/>
              <a:buNone/>
              <a:defRPr sz="4000" b="1">
                <a:solidFill>
                  <a:srgbClr val="0E57A2"/>
                </a:solidFill>
                <a:latin typeface="微软雅黑" panose="020B0503020204020204" pitchFamily="34" charset="-122"/>
                <a:ea typeface="微软雅黑" panose="020B0503020204020204" pitchFamily="34" charset="-122"/>
              </a:defRPr>
            </a:lvl1pPr>
          </a:lstStyle>
          <a:p>
            <a:pPr lvl="0"/>
            <a:r>
              <a:rPr lang="zh-CN" altLang="en-US" dirty="0"/>
              <a:t>单击此处编辑文本样式</a:t>
            </a:r>
          </a:p>
        </p:txBody>
      </p:sp>
      <p:sp>
        <p:nvSpPr>
          <p:cNvPr id="7" name="标题 1"/>
          <p:cNvSpPr>
            <a:spLocks noGrp="1"/>
          </p:cNvSpPr>
          <p:nvPr>
            <p:ph type="title" hasCustomPrompt="1"/>
          </p:nvPr>
        </p:nvSpPr>
        <p:spPr>
          <a:xfrm>
            <a:off x="1132681" y="650950"/>
            <a:ext cx="19117865" cy="790650"/>
          </a:xfrm>
          <a:prstGeom prst="rect">
            <a:avLst/>
          </a:prstGeom>
        </p:spPr>
        <p:txBody>
          <a:bodyPr anchor="t"/>
          <a:lstStyle>
            <a:lvl1pPr>
              <a:defRPr sz="5400" b="1">
                <a:solidFill>
                  <a:srgbClr val="0D57A2"/>
                </a:solidFill>
                <a:latin typeface="微软雅黑" panose="020B0503020204020204" pitchFamily="34" charset="-122"/>
                <a:ea typeface="微软雅黑" panose="020B0503020204020204" pitchFamily="34" charset="-122"/>
              </a:defRPr>
            </a:lvl1pPr>
          </a:lstStyle>
          <a:p>
            <a:r>
              <a:rPr kumimoji="1" lang="zh-CN" altLang="en-US" dirty="0"/>
              <a:t>单击此处编辑标题样式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2832" y="5422900"/>
            <a:ext cx="11396468" cy="3200400"/>
          </a:xfrm>
          <a:prstGeom prst="rect">
            <a:avLst/>
          </a:prstGeom>
        </p:spPr>
        <p:txBody>
          <a:bodyPr anchor="ctr"/>
          <a:lstStyle>
            <a:lvl1pPr algn="ctr">
              <a:defRPr sz="7200" b="1">
                <a:solidFill>
                  <a:srgbClr val="0E57A2"/>
                </a:solidFill>
                <a:latin typeface="微软雅黑" panose="020B0503020204020204" pitchFamily="34" charset="-122"/>
                <a:ea typeface="微软雅黑" panose="020B0503020204020204" pitchFamily="34" charset="-122"/>
              </a:defRPr>
            </a:lvl1pPr>
          </a:lstStyle>
          <a:p>
            <a:r>
              <a:rPr lang="zh-CN" altLang="en-US" dirty="0"/>
              <a:t>单击此处编辑标题样式</a:t>
            </a:r>
          </a:p>
        </p:txBody>
      </p:sp>
      <p:sp>
        <p:nvSpPr>
          <p:cNvPr id="7" name="内容占位符 3"/>
          <p:cNvSpPr>
            <a:spLocks noGrp="1"/>
          </p:cNvSpPr>
          <p:nvPr>
            <p:ph sz="half" idx="2" hasCustomPrompt="1"/>
          </p:nvPr>
        </p:nvSpPr>
        <p:spPr>
          <a:xfrm>
            <a:off x="12674353" y="2196308"/>
            <a:ext cx="10891837" cy="10515600"/>
          </a:xfrm>
          <a:prstGeom prst="rect">
            <a:avLst/>
          </a:prstGeom>
        </p:spPr>
        <p:txBody>
          <a:bodyPr/>
          <a:lstStyle>
            <a:lvl1pPr marL="0" indent="0">
              <a:buFontTx/>
              <a:buNone/>
              <a:defRPr sz="4000" b="1">
                <a:solidFill>
                  <a:srgbClr val="0E57A2"/>
                </a:solidFill>
                <a:latin typeface="微软雅黑" panose="020B0503020204020204" pitchFamily="34" charset="-122"/>
                <a:ea typeface="微软雅黑" panose="020B0503020204020204" pitchFamily="34" charset="-122"/>
              </a:defRPr>
            </a:lvl1pPr>
          </a:lstStyle>
          <a:p>
            <a:pPr lvl="0"/>
            <a:r>
              <a:rPr lang="zh-CN" altLang="en-US" dirty="0"/>
              <a:t>单击此处编辑文本样式</a:t>
            </a:r>
          </a:p>
        </p:txBody>
      </p:sp>
      <p:sp>
        <p:nvSpPr>
          <p:cNvPr id="11" name="文本占位符 10"/>
          <p:cNvSpPr>
            <a:spLocks noGrp="1"/>
          </p:cNvSpPr>
          <p:nvPr>
            <p:ph type="body" sz="quarter" idx="11" hasCustomPrompt="1"/>
          </p:nvPr>
        </p:nvSpPr>
        <p:spPr>
          <a:xfrm>
            <a:off x="1132681" y="666750"/>
            <a:ext cx="17353879" cy="791344"/>
          </a:xfrm>
          <a:prstGeom prst="rect">
            <a:avLst/>
          </a:prstGeom>
        </p:spPr>
        <p:txBody>
          <a:bodyPr/>
          <a:lstStyle>
            <a:lvl1pPr marL="0" indent="0">
              <a:buFontTx/>
              <a:buNone/>
              <a:defRPr sz="5400" b="1">
                <a:solidFill>
                  <a:srgbClr val="0E57A2"/>
                </a:solidFill>
                <a:latin typeface="微软雅黑" panose="020B0503020204020204" pitchFamily="34" charset="-122"/>
                <a:ea typeface="微软雅黑" panose="020B0503020204020204" pitchFamily="34" charset="-122"/>
              </a:defRPr>
            </a:lvl1pPr>
          </a:lstStyle>
          <a:p>
            <a:pPr lvl="0"/>
            <a:r>
              <a:rPr lang="zh-CN" altLang="en-US" dirty="0"/>
              <a:t>单击此处编辑标题文本样式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158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674813" y="730250"/>
            <a:ext cx="21021675" cy="2651125"/>
          </a:xfrm>
          <a:prstGeom prst="rect">
            <a:avLst/>
          </a:prstGeom>
        </p:spPr>
        <p:txBody>
          <a:bodyPr/>
          <a:lstStyle/>
          <a:p>
            <a:r>
              <a:rPr lang="zh-CN" altLang="en-US"/>
              <a:t>单击此处编辑母版标题样式</a:t>
            </a:r>
          </a:p>
        </p:txBody>
      </p:sp>
      <p:sp>
        <p:nvSpPr>
          <p:cNvPr id="3" name="矩形 2"/>
          <p:cNvSpPr/>
          <p:nvPr userDrawn="1"/>
        </p:nvSpPr>
        <p:spPr bwMode="auto">
          <a:xfrm>
            <a:off x="0" y="0"/>
            <a:ext cx="24371300" cy="13716000"/>
          </a:xfrm>
          <a:prstGeom prst="rect">
            <a:avLst/>
          </a:prstGeom>
          <a:solidFill>
            <a:schemeClr val="accent5"/>
          </a:solidFill>
          <a:ln w="12700" cap="flat" cmpd="sng" algn="ctr">
            <a:no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l" defTabSz="1826895" rtl="0" eaLnBrk="1" fontAlgn="base" latinLnBrk="0" hangingPunct="0">
              <a:lnSpc>
                <a:spcPct val="100000"/>
              </a:lnSpc>
              <a:spcBef>
                <a:spcPct val="0"/>
              </a:spcBef>
              <a:spcAft>
                <a:spcPct val="0"/>
              </a:spcAft>
              <a:buClrTx/>
              <a:buSzTx/>
              <a:buFontTx/>
              <a:buNone/>
            </a:pPr>
            <a:endParaRPr kumimoji="0" lang="zh-CN" altLang="en-US" sz="3600" b="0" i="0" u="none" strike="noStrike" cap="none" normalizeH="0" baseline="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spTree>
    <p:extLst>
      <p:ext uri="{BB962C8B-B14F-4D97-AF65-F5344CB8AC3E}">
        <p14:creationId xmlns:p14="http://schemas.microsoft.com/office/powerpoint/2010/main" val="977578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32682" y="449288"/>
            <a:ext cx="19189872" cy="1012875"/>
          </a:xfrm>
          <a:prstGeom prst="rect">
            <a:avLst/>
          </a:prstGeom>
        </p:spPr>
        <p:txBody>
          <a:bodyPr anchor="b"/>
          <a:lstStyle>
            <a:lvl1pPr algn="l">
              <a:defRPr sz="54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单击此处编辑标题样式</a:t>
            </a:r>
          </a:p>
        </p:txBody>
      </p:sp>
    </p:spTree>
    <p:extLst>
      <p:ext uri="{BB962C8B-B14F-4D97-AF65-F5344CB8AC3E}">
        <p14:creationId xmlns:p14="http://schemas.microsoft.com/office/powerpoint/2010/main" val="3315680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4" name="圆角矩形 3"/>
          <p:cNvSpPr/>
          <p:nvPr userDrawn="1"/>
        </p:nvSpPr>
        <p:spPr>
          <a:xfrm>
            <a:off x="802853" y="687600"/>
            <a:ext cx="149549" cy="684000"/>
          </a:xfrm>
          <a:prstGeom prst="roundRect">
            <a:avLst>
              <a:gd name="adj" fmla="val 0"/>
            </a:avLst>
          </a:prstGeom>
          <a:solidFill>
            <a:srgbClr val="0E57A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7195"/>
          </a:p>
        </p:txBody>
      </p:sp>
      <p:grpSp>
        <p:nvGrpSpPr>
          <p:cNvPr id="3" name="组合 2"/>
          <p:cNvGrpSpPr/>
          <p:nvPr userDrawn="1"/>
        </p:nvGrpSpPr>
        <p:grpSpPr>
          <a:xfrm>
            <a:off x="24715042" y="0"/>
            <a:ext cx="1613212" cy="7226016"/>
            <a:chOff x="24715042" y="0"/>
            <a:chExt cx="1613212" cy="7226016"/>
          </a:xfrm>
        </p:grpSpPr>
        <p:sp>
          <p:nvSpPr>
            <p:cNvPr id="7" name="矩形 6"/>
            <p:cNvSpPr/>
            <p:nvPr userDrawn="1"/>
          </p:nvSpPr>
          <p:spPr bwMode="auto">
            <a:xfrm>
              <a:off x="24715043" y="0"/>
              <a:ext cx="719603" cy="753537"/>
            </a:xfrm>
            <a:prstGeom prst="rect">
              <a:avLst/>
            </a:prstGeom>
            <a:solidFill>
              <a:srgbClr val="0D57A2"/>
            </a:solidFill>
            <a:ln w="12700" cap="flat" cmpd="sng" algn="ctr">
              <a:no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l" defTabSz="1826895" rtl="0" eaLnBrk="1" fontAlgn="base" latinLnBrk="0" hangingPunct="0">
                <a:lnSpc>
                  <a:spcPct val="100000"/>
                </a:lnSpc>
                <a:spcBef>
                  <a:spcPct val="0"/>
                </a:spcBef>
                <a:spcAft>
                  <a:spcPct val="0"/>
                </a:spcAft>
                <a:buClrTx/>
                <a:buSzTx/>
                <a:buFontTx/>
                <a:buNone/>
              </a:pPr>
              <a:endParaRPr kumimoji="0" lang="zh-CN" altLang="en-US" sz="3600" b="0" i="0" u="none" strike="noStrike" cap="none" normalizeH="0" baseline="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sp>
          <p:nvSpPr>
            <p:cNvPr id="8" name="矩形 7"/>
            <p:cNvSpPr/>
            <p:nvPr userDrawn="1"/>
          </p:nvSpPr>
          <p:spPr bwMode="auto">
            <a:xfrm>
              <a:off x="24715042" y="2104133"/>
              <a:ext cx="719603" cy="753537"/>
            </a:xfrm>
            <a:prstGeom prst="rect">
              <a:avLst/>
            </a:prstGeom>
            <a:solidFill>
              <a:schemeClr val="bg2">
                <a:lumMod val="25000"/>
              </a:schemeClr>
            </a:solidFill>
            <a:ln w="12700" cap="flat" cmpd="sng" algn="ctr">
              <a:no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l" defTabSz="1826895" rtl="0" eaLnBrk="1" fontAlgn="base" latinLnBrk="0" hangingPunct="0">
                <a:lnSpc>
                  <a:spcPct val="100000"/>
                </a:lnSpc>
                <a:spcBef>
                  <a:spcPct val="0"/>
                </a:spcBef>
                <a:spcAft>
                  <a:spcPct val="0"/>
                </a:spcAft>
                <a:buClrTx/>
                <a:buSzTx/>
                <a:buFontTx/>
                <a:buNone/>
              </a:pPr>
              <a:endParaRPr kumimoji="0" lang="zh-CN" altLang="en-US" sz="3600" b="0" i="0" u="none" strike="noStrike" cap="none" normalizeH="0" baseline="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sp>
          <p:nvSpPr>
            <p:cNvPr id="9" name="矩形 8"/>
            <p:cNvSpPr/>
            <p:nvPr userDrawn="1"/>
          </p:nvSpPr>
          <p:spPr bwMode="auto">
            <a:xfrm>
              <a:off x="24715043" y="4308584"/>
              <a:ext cx="719603" cy="753537"/>
            </a:xfrm>
            <a:prstGeom prst="rect">
              <a:avLst/>
            </a:prstGeom>
            <a:solidFill>
              <a:srgbClr val="0365C0"/>
            </a:solidFill>
            <a:ln w="12700" cap="flat" cmpd="sng" algn="ctr">
              <a:no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l" defTabSz="1826895" rtl="0" eaLnBrk="1" fontAlgn="base" latinLnBrk="0" hangingPunct="0">
                <a:lnSpc>
                  <a:spcPct val="100000"/>
                </a:lnSpc>
                <a:spcBef>
                  <a:spcPct val="0"/>
                </a:spcBef>
                <a:spcAft>
                  <a:spcPct val="0"/>
                </a:spcAft>
                <a:buClrTx/>
                <a:buSzTx/>
                <a:buFontTx/>
                <a:buNone/>
              </a:pPr>
              <a:endParaRPr kumimoji="0" lang="zh-CN" altLang="en-US" sz="3600" b="0" i="0" u="none" strike="noStrike" cap="none" normalizeH="0" baseline="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sp>
          <p:nvSpPr>
            <p:cNvPr id="10" name="矩形 9"/>
            <p:cNvSpPr/>
            <p:nvPr userDrawn="1"/>
          </p:nvSpPr>
          <p:spPr bwMode="auto">
            <a:xfrm>
              <a:off x="24715520" y="1029600"/>
              <a:ext cx="719603" cy="753537"/>
            </a:xfrm>
            <a:prstGeom prst="rect">
              <a:avLst/>
            </a:prstGeom>
            <a:solidFill>
              <a:srgbClr val="A00F19"/>
            </a:solidFill>
            <a:ln w="12700" cap="flat" cmpd="sng" algn="ctr">
              <a:no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l" defTabSz="1826895" rtl="0" eaLnBrk="1" fontAlgn="base" latinLnBrk="0" hangingPunct="0">
                <a:lnSpc>
                  <a:spcPct val="100000"/>
                </a:lnSpc>
                <a:spcBef>
                  <a:spcPct val="0"/>
                </a:spcBef>
                <a:spcAft>
                  <a:spcPct val="0"/>
                </a:spcAft>
                <a:buClrTx/>
                <a:buSzTx/>
                <a:buFontTx/>
                <a:buNone/>
              </a:pPr>
              <a:endParaRPr kumimoji="0" lang="zh-CN" altLang="en-US" sz="3600" b="0" i="0" u="none" strike="noStrike" cap="none" normalizeH="0" baseline="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sp>
          <p:nvSpPr>
            <p:cNvPr id="12" name="矩形 11"/>
            <p:cNvSpPr/>
            <p:nvPr userDrawn="1"/>
          </p:nvSpPr>
          <p:spPr bwMode="auto">
            <a:xfrm>
              <a:off x="24715042" y="3234051"/>
              <a:ext cx="719603" cy="753537"/>
            </a:xfrm>
            <a:prstGeom prst="rect">
              <a:avLst/>
            </a:prstGeom>
            <a:solidFill>
              <a:schemeClr val="bg2">
                <a:lumMod val="50000"/>
              </a:schemeClr>
            </a:solidFill>
            <a:ln w="12700" cap="flat" cmpd="sng" algn="ctr">
              <a:no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l" defTabSz="1826895" rtl="0" eaLnBrk="1" fontAlgn="base" latinLnBrk="0" hangingPunct="0">
                <a:lnSpc>
                  <a:spcPct val="100000"/>
                </a:lnSpc>
                <a:spcBef>
                  <a:spcPct val="0"/>
                </a:spcBef>
                <a:spcAft>
                  <a:spcPct val="0"/>
                </a:spcAft>
                <a:buClrTx/>
                <a:buSzTx/>
                <a:buFontTx/>
                <a:buNone/>
              </a:pPr>
              <a:endParaRPr kumimoji="0" lang="zh-CN" altLang="en-US" sz="3600" b="0" i="0" u="none" strike="noStrike" cap="none" normalizeH="0" baseline="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sp>
          <p:nvSpPr>
            <p:cNvPr id="14" name="文本框 13"/>
            <p:cNvSpPr txBox="1"/>
            <p:nvPr userDrawn="1"/>
          </p:nvSpPr>
          <p:spPr>
            <a:xfrm>
              <a:off x="25651146" y="0"/>
              <a:ext cx="677108" cy="2528897"/>
            </a:xfrm>
            <a:prstGeom prst="rect">
              <a:avLst/>
            </a:prstGeom>
            <a:noFill/>
          </p:spPr>
          <p:txBody>
            <a:bodyPr vert="eaVert" wrap="none" rtlCol="0">
              <a:spAutoFit/>
            </a:bodyPr>
            <a:lstStyle/>
            <a:p>
              <a:r>
                <a:rPr lang="zh-CN" altLang="en-US" sz="3200" b="1" spc="600" dirty="0">
                  <a:solidFill>
                    <a:schemeClr val="bg1">
                      <a:lumMod val="50000"/>
                    </a:schemeClr>
                  </a:solidFill>
                  <a:latin typeface="微软雅黑" panose="020B0503020204020204" pitchFamily="34" charset="-122"/>
                  <a:ea typeface="微软雅黑" panose="020B0503020204020204" pitchFamily="34" charset="-122"/>
                </a:rPr>
                <a:t>可用辅助色</a:t>
              </a:r>
            </a:p>
          </p:txBody>
        </p:sp>
        <p:sp>
          <p:nvSpPr>
            <p:cNvPr id="15" name="矩形 14"/>
            <p:cNvSpPr/>
            <p:nvPr userDrawn="1"/>
          </p:nvSpPr>
          <p:spPr bwMode="auto">
            <a:xfrm>
              <a:off x="24716074" y="6472479"/>
              <a:ext cx="719603" cy="753537"/>
            </a:xfrm>
            <a:prstGeom prst="rect">
              <a:avLst/>
            </a:prstGeom>
            <a:solidFill>
              <a:srgbClr val="FFC000"/>
            </a:solidFill>
            <a:ln w="12700" cap="flat" cmpd="sng" algn="ctr">
              <a:no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l" defTabSz="1826895" rtl="0" eaLnBrk="1" fontAlgn="base" latinLnBrk="0" hangingPunct="0">
                <a:lnSpc>
                  <a:spcPct val="100000"/>
                </a:lnSpc>
                <a:spcBef>
                  <a:spcPct val="0"/>
                </a:spcBef>
                <a:spcAft>
                  <a:spcPct val="0"/>
                </a:spcAft>
                <a:buClrTx/>
                <a:buSzTx/>
                <a:buFontTx/>
                <a:buNone/>
              </a:pPr>
              <a:endParaRPr kumimoji="0" lang="zh-CN" altLang="en-US" sz="3600" b="0" i="0" u="none" strike="noStrike" cap="none" normalizeH="0" baseline="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sp>
          <p:nvSpPr>
            <p:cNvPr id="16" name="矩形 15"/>
            <p:cNvSpPr/>
            <p:nvPr userDrawn="1"/>
          </p:nvSpPr>
          <p:spPr bwMode="auto">
            <a:xfrm>
              <a:off x="24715042" y="5397946"/>
              <a:ext cx="719603" cy="753537"/>
            </a:xfrm>
            <a:prstGeom prst="rect">
              <a:avLst/>
            </a:prstGeom>
            <a:solidFill>
              <a:schemeClr val="accent5">
                <a:lumMod val="75000"/>
              </a:schemeClr>
            </a:solidFill>
            <a:ln w="12700" cap="flat" cmpd="sng" algn="ctr">
              <a:no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l" defTabSz="1826895" rtl="0" eaLnBrk="1" fontAlgn="base" latinLnBrk="0" hangingPunct="0">
                <a:lnSpc>
                  <a:spcPct val="100000"/>
                </a:lnSpc>
                <a:spcBef>
                  <a:spcPct val="0"/>
                </a:spcBef>
                <a:spcAft>
                  <a:spcPct val="0"/>
                </a:spcAft>
                <a:buClrTx/>
                <a:buSzTx/>
                <a:buFontTx/>
                <a:buNone/>
              </a:pPr>
              <a:endParaRPr kumimoji="0" lang="zh-CN" altLang="en-US" sz="3600" b="0" i="0" u="none" strike="noStrike" cap="none" normalizeH="0" baseline="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grpSp>
      <p:pic>
        <p:nvPicPr>
          <p:cNvPr id="18" name="Picture 17" descr="A close up of a logo&#10;&#10;Description automatically generated">
            <a:extLst>
              <a:ext uri="{FF2B5EF4-FFF2-40B4-BE49-F238E27FC236}">
                <a16:creationId xmlns:a16="http://schemas.microsoft.com/office/drawing/2014/main" id="{FE4D42B6-B5E5-DA4A-9194-051773B63239}"/>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t="29032" b="27366"/>
          <a:stretch/>
        </p:blipFill>
        <p:spPr>
          <a:xfrm>
            <a:off x="19347955" y="0"/>
            <a:ext cx="5023345" cy="92748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6" r:id="rId5"/>
    <p:sldLayoutId id="2147483664" r:id="rId6"/>
  </p:sldLayoutIdLst>
  <p:txStyles>
    <p:titleStyle>
      <a:lvl1pPr algn="l" defTabSz="1826895" rtl="0" eaLnBrk="0" fontAlgn="base" hangingPunct="0">
        <a:lnSpc>
          <a:spcPct val="90000"/>
        </a:lnSpc>
        <a:spcBef>
          <a:spcPct val="0"/>
        </a:spcBef>
        <a:spcAft>
          <a:spcPct val="0"/>
        </a:spcAft>
        <a:defRPr sz="6000" kern="1200">
          <a:solidFill>
            <a:srgbClr val="7F7F7F"/>
          </a:solidFill>
          <a:latin typeface="+mj-lt"/>
          <a:ea typeface="+mj-ea"/>
          <a:cs typeface="+mj-cs"/>
          <a:sym typeface="Helvetica" panose="020B0604020202030204" charset="0"/>
        </a:defRPr>
      </a:lvl1pPr>
      <a:lvl2pPr algn="l" defTabSz="1826895" rtl="0" eaLnBrk="0" fontAlgn="base" hangingPunct="0">
        <a:lnSpc>
          <a:spcPct val="90000"/>
        </a:lnSpc>
        <a:spcBef>
          <a:spcPct val="0"/>
        </a:spcBef>
        <a:spcAft>
          <a:spcPct val="0"/>
        </a:spcAft>
        <a:defRPr sz="60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2pPr>
      <a:lvl3pPr algn="l" defTabSz="1826895" rtl="0" eaLnBrk="0" fontAlgn="base" hangingPunct="0">
        <a:lnSpc>
          <a:spcPct val="90000"/>
        </a:lnSpc>
        <a:spcBef>
          <a:spcPct val="0"/>
        </a:spcBef>
        <a:spcAft>
          <a:spcPct val="0"/>
        </a:spcAft>
        <a:defRPr sz="60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3pPr>
      <a:lvl4pPr algn="l" defTabSz="1826895" rtl="0" eaLnBrk="0" fontAlgn="base" hangingPunct="0">
        <a:lnSpc>
          <a:spcPct val="90000"/>
        </a:lnSpc>
        <a:spcBef>
          <a:spcPct val="0"/>
        </a:spcBef>
        <a:spcAft>
          <a:spcPct val="0"/>
        </a:spcAft>
        <a:defRPr sz="60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4pPr>
      <a:lvl5pPr algn="l" defTabSz="1826895" rtl="0" eaLnBrk="0" fontAlgn="base" hangingPunct="0">
        <a:lnSpc>
          <a:spcPct val="90000"/>
        </a:lnSpc>
        <a:spcBef>
          <a:spcPct val="0"/>
        </a:spcBef>
        <a:spcAft>
          <a:spcPct val="0"/>
        </a:spcAft>
        <a:defRPr sz="60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5pPr>
      <a:lvl6pPr marL="457200" algn="l" defTabSz="1826895" rtl="0" fontAlgn="base" hangingPunct="0">
        <a:lnSpc>
          <a:spcPct val="90000"/>
        </a:lnSpc>
        <a:spcBef>
          <a:spcPct val="0"/>
        </a:spcBef>
        <a:spcAft>
          <a:spcPct val="0"/>
        </a:spcAft>
        <a:defRPr sz="60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6pPr>
      <a:lvl7pPr marL="914400" algn="l" defTabSz="1826895" rtl="0" fontAlgn="base" hangingPunct="0">
        <a:lnSpc>
          <a:spcPct val="90000"/>
        </a:lnSpc>
        <a:spcBef>
          <a:spcPct val="0"/>
        </a:spcBef>
        <a:spcAft>
          <a:spcPct val="0"/>
        </a:spcAft>
        <a:defRPr sz="60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7pPr>
      <a:lvl8pPr marL="1371600" algn="l" defTabSz="1826895" rtl="0" fontAlgn="base" hangingPunct="0">
        <a:lnSpc>
          <a:spcPct val="90000"/>
        </a:lnSpc>
        <a:spcBef>
          <a:spcPct val="0"/>
        </a:spcBef>
        <a:spcAft>
          <a:spcPct val="0"/>
        </a:spcAft>
        <a:defRPr sz="60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8pPr>
      <a:lvl9pPr marL="1828800" algn="l" defTabSz="1826895" rtl="0" fontAlgn="base" hangingPunct="0">
        <a:lnSpc>
          <a:spcPct val="90000"/>
        </a:lnSpc>
        <a:spcBef>
          <a:spcPct val="0"/>
        </a:spcBef>
        <a:spcAft>
          <a:spcPct val="0"/>
        </a:spcAft>
        <a:defRPr sz="60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9pPr>
    </p:titleStyle>
    <p:bodyStyle>
      <a:lvl1pPr marL="455930" indent="-455930" algn="l" defTabSz="1826895" rtl="0" eaLnBrk="0" fontAlgn="base" hangingPunct="0">
        <a:lnSpc>
          <a:spcPct val="90000"/>
        </a:lnSpc>
        <a:spcBef>
          <a:spcPts val="2000"/>
        </a:spcBef>
        <a:spcAft>
          <a:spcPct val="0"/>
        </a:spcAft>
        <a:buSzPct val="100000"/>
        <a:buFont typeface="Arial" panose="020B0604020202020204" pitchFamily="34" charset="0"/>
        <a:buChar char="•"/>
        <a:defRPr sz="4800" kern="1200">
          <a:solidFill>
            <a:srgbClr val="7F7F7F"/>
          </a:solidFill>
          <a:latin typeface="+mn-lt"/>
          <a:ea typeface="+mn-ea"/>
          <a:cs typeface="+mn-cs"/>
          <a:sym typeface="Helvetica" panose="020B0604020202030204" charset="0"/>
        </a:defRPr>
      </a:lvl1pPr>
      <a:lvl2pPr marL="1462405" indent="-549275" algn="l" defTabSz="1826895" rtl="0" eaLnBrk="0" fontAlgn="base" hangingPunct="0">
        <a:lnSpc>
          <a:spcPct val="90000"/>
        </a:lnSpc>
        <a:spcBef>
          <a:spcPts val="2000"/>
        </a:spcBef>
        <a:spcAft>
          <a:spcPct val="0"/>
        </a:spcAft>
        <a:buSzPct val="100000"/>
        <a:buFont typeface="Arial" panose="020B0604020202020204" pitchFamily="34" charset="0"/>
        <a:buChar char="•"/>
        <a:defRPr sz="4800" kern="1200">
          <a:solidFill>
            <a:srgbClr val="7F7F7F"/>
          </a:solidFill>
          <a:latin typeface="+mn-lt"/>
          <a:ea typeface="+mn-ea"/>
          <a:cs typeface="+mn-cs"/>
          <a:sym typeface="Helvetica" panose="020B0604020202030204" charset="0"/>
        </a:defRPr>
      </a:lvl2pPr>
      <a:lvl3pPr marL="2437130" indent="-609600" algn="l" defTabSz="1826895" rtl="0" eaLnBrk="0" fontAlgn="base" hangingPunct="0">
        <a:lnSpc>
          <a:spcPct val="90000"/>
        </a:lnSpc>
        <a:spcBef>
          <a:spcPts val="2000"/>
        </a:spcBef>
        <a:spcAft>
          <a:spcPct val="0"/>
        </a:spcAft>
        <a:buSzPct val="100000"/>
        <a:buFont typeface="Arial" panose="020B0604020202020204" pitchFamily="34" charset="0"/>
        <a:buChar char="•"/>
        <a:defRPr sz="4800" kern="1200">
          <a:solidFill>
            <a:srgbClr val="7F7F7F"/>
          </a:solidFill>
          <a:latin typeface="+mn-lt"/>
          <a:ea typeface="+mn-ea"/>
          <a:cs typeface="+mn-cs"/>
          <a:sym typeface="Helvetica" panose="020B0604020202030204" charset="0"/>
        </a:defRPr>
      </a:lvl3pPr>
      <a:lvl4pPr marL="3427730" indent="-685800" algn="l" defTabSz="1826895" rtl="0" eaLnBrk="0" fontAlgn="base" hangingPunct="0">
        <a:lnSpc>
          <a:spcPct val="90000"/>
        </a:lnSpc>
        <a:spcBef>
          <a:spcPts val="2000"/>
        </a:spcBef>
        <a:spcAft>
          <a:spcPct val="0"/>
        </a:spcAft>
        <a:buSzPct val="100000"/>
        <a:buFont typeface="Arial" panose="020B0604020202020204" pitchFamily="34" charset="0"/>
        <a:buChar char="•"/>
        <a:defRPr sz="4800" kern="1200">
          <a:solidFill>
            <a:srgbClr val="7F7F7F"/>
          </a:solidFill>
          <a:latin typeface="+mn-lt"/>
          <a:ea typeface="+mn-ea"/>
          <a:cs typeface="+mn-cs"/>
          <a:sym typeface="Helvetica" panose="020B0604020202030204" charset="0"/>
        </a:defRPr>
      </a:lvl4pPr>
      <a:lvl5pPr marL="4342130" indent="-685800" algn="l" defTabSz="1826895" rtl="0" eaLnBrk="0" fontAlgn="base" hangingPunct="0">
        <a:lnSpc>
          <a:spcPct val="90000"/>
        </a:lnSpc>
        <a:spcBef>
          <a:spcPts val="2000"/>
        </a:spcBef>
        <a:spcAft>
          <a:spcPct val="0"/>
        </a:spcAft>
        <a:buSzPct val="100000"/>
        <a:buFont typeface="Arial" panose="020B0604020202020204" pitchFamily="34" charset="0"/>
        <a:buChar char="•"/>
        <a:defRPr sz="4800" kern="1200">
          <a:solidFill>
            <a:srgbClr val="7F7F7F"/>
          </a:solidFill>
          <a:latin typeface="+mn-lt"/>
          <a:ea typeface="+mn-ea"/>
          <a:cs typeface="+mn-cs"/>
          <a:sym typeface="Helvetica" panose="020B06040202020302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5">
            <a:lumMod val="75000"/>
          </a:schemeClr>
        </a:solidFill>
        <a:effectLst/>
      </p:bgPr>
    </p:bg>
    <p:spTree>
      <p:nvGrpSpPr>
        <p:cNvPr id="1" name=""/>
        <p:cNvGrpSpPr/>
        <p:nvPr/>
      </p:nvGrpSpPr>
      <p:grpSpPr>
        <a:xfrm>
          <a:off x="0" y="0"/>
          <a:ext cx="0" cy="0"/>
          <a:chOff x="0" y="0"/>
          <a:chExt cx="0" cy="0"/>
        </a:xfrm>
      </p:grpSpPr>
      <p:sp>
        <p:nvSpPr>
          <p:cNvPr id="9" name="矩形 8"/>
          <p:cNvSpPr/>
          <p:nvPr userDrawn="1"/>
        </p:nvSpPr>
        <p:spPr>
          <a:xfrm>
            <a:off x="0" y="0"/>
            <a:ext cx="24371300" cy="1371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userDrawn="1"/>
        </p:nvSpPr>
        <p:spPr>
          <a:xfrm>
            <a:off x="802853" y="687600"/>
            <a:ext cx="149549" cy="684000"/>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7195">
              <a:solidFill>
                <a:schemeClr val="bg1"/>
              </a:solidFill>
            </a:endParaRPr>
          </a:p>
        </p:txBody>
      </p:sp>
      <p:grpSp>
        <p:nvGrpSpPr>
          <p:cNvPr id="14" name="组合 13"/>
          <p:cNvGrpSpPr/>
          <p:nvPr userDrawn="1"/>
        </p:nvGrpSpPr>
        <p:grpSpPr>
          <a:xfrm>
            <a:off x="24715042" y="0"/>
            <a:ext cx="1613212" cy="7226016"/>
            <a:chOff x="24715042" y="0"/>
            <a:chExt cx="1613212" cy="7226016"/>
          </a:xfrm>
        </p:grpSpPr>
        <p:sp>
          <p:nvSpPr>
            <p:cNvPr id="15" name="矩形 14"/>
            <p:cNvSpPr/>
            <p:nvPr userDrawn="1"/>
          </p:nvSpPr>
          <p:spPr bwMode="auto">
            <a:xfrm>
              <a:off x="24715043" y="0"/>
              <a:ext cx="719603" cy="753537"/>
            </a:xfrm>
            <a:prstGeom prst="rect">
              <a:avLst/>
            </a:prstGeom>
            <a:solidFill>
              <a:srgbClr val="0D57A2"/>
            </a:solidFill>
            <a:ln w="12700" cap="flat" cmpd="sng" algn="ctr">
              <a:no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l" defTabSz="1826895" rtl="0" eaLnBrk="1" fontAlgn="base" latinLnBrk="0" hangingPunct="0">
                <a:lnSpc>
                  <a:spcPct val="100000"/>
                </a:lnSpc>
                <a:spcBef>
                  <a:spcPct val="0"/>
                </a:spcBef>
                <a:spcAft>
                  <a:spcPct val="0"/>
                </a:spcAft>
                <a:buClrTx/>
                <a:buSzTx/>
                <a:buFontTx/>
                <a:buNone/>
              </a:pPr>
              <a:endParaRPr kumimoji="0" lang="zh-CN" altLang="en-US" sz="3600" b="0" i="0" u="none" strike="noStrike" cap="none" normalizeH="0" baseline="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sp>
          <p:nvSpPr>
            <p:cNvPr id="16" name="矩形 15"/>
            <p:cNvSpPr/>
            <p:nvPr userDrawn="1"/>
          </p:nvSpPr>
          <p:spPr bwMode="auto">
            <a:xfrm>
              <a:off x="24715042" y="2104133"/>
              <a:ext cx="719603" cy="753537"/>
            </a:xfrm>
            <a:prstGeom prst="rect">
              <a:avLst/>
            </a:prstGeom>
            <a:solidFill>
              <a:schemeClr val="bg2">
                <a:lumMod val="25000"/>
              </a:schemeClr>
            </a:solidFill>
            <a:ln w="12700" cap="flat" cmpd="sng" algn="ctr">
              <a:no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l" defTabSz="1826895" rtl="0" eaLnBrk="1" fontAlgn="base" latinLnBrk="0" hangingPunct="0">
                <a:lnSpc>
                  <a:spcPct val="100000"/>
                </a:lnSpc>
                <a:spcBef>
                  <a:spcPct val="0"/>
                </a:spcBef>
                <a:spcAft>
                  <a:spcPct val="0"/>
                </a:spcAft>
                <a:buClrTx/>
                <a:buSzTx/>
                <a:buFontTx/>
                <a:buNone/>
              </a:pPr>
              <a:endParaRPr kumimoji="0" lang="zh-CN" altLang="en-US" sz="3600" b="0" i="0" u="none" strike="noStrike" cap="none" normalizeH="0" baseline="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sp>
          <p:nvSpPr>
            <p:cNvPr id="17" name="矩形 16"/>
            <p:cNvSpPr/>
            <p:nvPr userDrawn="1"/>
          </p:nvSpPr>
          <p:spPr bwMode="auto">
            <a:xfrm>
              <a:off x="24715043" y="4308584"/>
              <a:ext cx="719603" cy="753537"/>
            </a:xfrm>
            <a:prstGeom prst="rect">
              <a:avLst/>
            </a:prstGeom>
            <a:solidFill>
              <a:srgbClr val="0365C0"/>
            </a:solidFill>
            <a:ln w="12700" cap="flat" cmpd="sng" algn="ctr">
              <a:no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l" defTabSz="1826895" rtl="0" eaLnBrk="1" fontAlgn="base" latinLnBrk="0" hangingPunct="0">
                <a:lnSpc>
                  <a:spcPct val="100000"/>
                </a:lnSpc>
                <a:spcBef>
                  <a:spcPct val="0"/>
                </a:spcBef>
                <a:spcAft>
                  <a:spcPct val="0"/>
                </a:spcAft>
                <a:buClrTx/>
                <a:buSzTx/>
                <a:buFontTx/>
                <a:buNone/>
              </a:pPr>
              <a:endParaRPr kumimoji="0" lang="zh-CN" altLang="en-US" sz="3600" b="0" i="0" u="none" strike="noStrike" cap="none" normalizeH="0" baseline="0" dirty="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sp>
          <p:nvSpPr>
            <p:cNvPr id="18" name="矩形 17"/>
            <p:cNvSpPr/>
            <p:nvPr userDrawn="1"/>
          </p:nvSpPr>
          <p:spPr bwMode="auto">
            <a:xfrm>
              <a:off x="24715520" y="1029600"/>
              <a:ext cx="719603" cy="753537"/>
            </a:xfrm>
            <a:prstGeom prst="rect">
              <a:avLst/>
            </a:prstGeom>
            <a:solidFill>
              <a:srgbClr val="A00F19"/>
            </a:solidFill>
            <a:ln w="12700" cap="flat" cmpd="sng" algn="ctr">
              <a:no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l" defTabSz="1826895" rtl="0" eaLnBrk="1" fontAlgn="base" latinLnBrk="0" hangingPunct="0">
                <a:lnSpc>
                  <a:spcPct val="100000"/>
                </a:lnSpc>
                <a:spcBef>
                  <a:spcPct val="0"/>
                </a:spcBef>
                <a:spcAft>
                  <a:spcPct val="0"/>
                </a:spcAft>
                <a:buClrTx/>
                <a:buSzTx/>
                <a:buFontTx/>
                <a:buNone/>
              </a:pPr>
              <a:endParaRPr kumimoji="0" lang="zh-CN" altLang="en-US" sz="3600" b="0" i="0" u="none" strike="noStrike" cap="none" normalizeH="0" baseline="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sp>
          <p:nvSpPr>
            <p:cNvPr id="28" name="矩形 27"/>
            <p:cNvSpPr/>
            <p:nvPr userDrawn="1"/>
          </p:nvSpPr>
          <p:spPr bwMode="auto">
            <a:xfrm>
              <a:off x="24715042" y="3234051"/>
              <a:ext cx="719603" cy="753537"/>
            </a:xfrm>
            <a:prstGeom prst="rect">
              <a:avLst/>
            </a:prstGeom>
            <a:solidFill>
              <a:schemeClr val="bg2">
                <a:lumMod val="50000"/>
              </a:schemeClr>
            </a:solidFill>
            <a:ln w="12700" cap="flat" cmpd="sng" algn="ctr">
              <a:no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l" defTabSz="1826895" rtl="0" eaLnBrk="1" fontAlgn="base" latinLnBrk="0" hangingPunct="0">
                <a:lnSpc>
                  <a:spcPct val="100000"/>
                </a:lnSpc>
                <a:spcBef>
                  <a:spcPct val="0"/>
                </a:spcBef>
                <a:spcAft>
                  <a:spcPct val="0"/>
                </a:spcAft>
                <a:buClrTx/>
                <a:buSzTx/>
                <a:buFontTx/>
                <a:buNone/>
              </a:pPr>
              <a:endParaRPr kumimoji="0" lang="zh-CN" altLang="en-US" sz="3600" b="0" i="0" u="none" strike="noStrike" cap="none" normalizeH="0" baseline="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sp>
          <p:nvSpPr>
            <p:cNvPr id="29" name="文本框 28"/>
            <p:cNvSpPr txBox="1"/>
            <p:nvPr userDrawn="1"/>
          </p:nvSpPr>
          <p:spPr>
            <a:xfrm>
              <a:off x="25651146" y="0"/>
              <a:ext cx="677108" cy="2528897"/>
            </a:xfrm>
            <a:prstGeom prst="rect">
              <a:avLst/>
            </a:prstGeom>
            <a:noFill/>
          </p:spPr>
          <p:txBody>
            <a:bodyPr vert="eaVert" wrap="none" rtlCol="0">
              <a:spAutoFit/>
            </a:bodyPr>
            <a:lstStyle/>
            <a:p>
              <a:r>
                <a:rPr lang="zh-CN" altLang="en-US" sz="3200" b="1" spc="600" dirty="0">
                  <a:solidFill>
                    <a:schemeClr val="bg1">
                      <a:lumMod val="50000"/>
                    </a:schemeClr>
                  </a:solidFill>
                  <a:latin typeface="微软雅黑" panose="020B0503020204020204" pitchFamily="34" charset="-122"/>
                  <a:ea typeface="微软雅黑" panose="020B0503020204020204" pitchFamily="34" charset="-122"/>
                </a:rPr>
                <a:t>可用辅助色</a:t>
              </a:r>
            </a:p>
          </p:txBody>
        </p:sp>
        <p:sp>
          <p:nvSpPr>
            <p:cNvPr id="30" name="矩形 29"/>
            <p:cNvSpPr/>
            <p:nvPr userDrawn="1"/>
          </p:nvSpPr>
          <p:spPr bwMode="auto">
            <a:xfrm>
              <a:off x="24716074" y="6472479"/>
              <a:ext cx="719603" cy="753537"/>
            </a:xfrm>
            <a:prstGeom prst="rect">
              <a:avLst/>
            </a:prstGeom>
            <a:solidFill>
              <a:srgbClr val="FFC000"/>
            </a:solidFill>
            <a:ln w="12700" cap="flat" cmpd="sng" algn="ctr">
              <a:no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l" defTabSz="1826895" rtl="0" eaLnBrk="1" fontAlgn="base" latinLnBrk="0" hangingPunct="0">
                <a:lnSpc>
                  <a:spcPct val="100000"/>
                </a:lnSpc>
                <a:spcBef>
                  <a:spcPct val="0"/>
                </a:spcBef>
                <a:spcAft>
                  <a:spcPct val="0"/>
                </a:spcAft>
                <a:buClrTx/>
                <a:buSzTx/>
                <a:buFontTx/>
                <a:buNone/>
              </a:pPr>
              <a:endParaRPr kumimoji="0" lang="zh-CN" altLang="en-US" sz="3600" b="0" i="0" u="none" strike="noStrike" cap="none" normalizeH="0" baseline="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grpSp>
      <p:sp>
        <p:nvSpPr>
          <p:cNvPr id="19" name="矩形 18"/>
          <p:cNvSpPr/>
          <p:nvPr userDrawn="1"/>
        </p:nvSpPr>
        <p:spPr bwMode="auto">
          <a:xfrm>
            <a:off x="24715042" y="5397946"/>
            <a:ext cx="719603" cy="753537"/>
          </a:xfrm>
          <a:prstGeom prst="rect">
            <a:avLst/>
          </a:prstGeom>
          <a:solidFill>
            <a:srgbClr val="657EC0"/>
          </a:solidFill>
          <a:ln w="12700" cap="flat" cmpd="sng" algn="ctr">
            <a:no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l" defTabSz="1826895" rtl="0" eaLnBrk="1" fontAlgn="base" latinLnBrk="0" hangingPunct="0">
              <a:lnSpc>
                <a:spcPct val="100000"/>
              </a:lnSpc>
              <a:spcBef>
                <a:spcPct val="0"/>
              </a:spcBef>
              <a:spcAft>
                <a:spcPct val="0"/>
              </a:spcAft>
              <a:buClrTx/>
              <a:buSzTx/>
              <a:buFontTx/>
              <a:buNone/>
            </a:pPr>
            <a:endParaRPr kumimoji="0" lang="zh-CN" altLang="en-US" sz="3600" b="0" i="0" u="none" strike="noStrike" cap="none" normalizeH="0" baseline="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pic>
        <p:nvPicPr>
          <p:cNvPr id="22" name="Picture 21" descr="A close up of a logo&#10;&#10;Description automatically generated">
            <a:extLst>
              <a:ext uri="{FF2B5EF4-FFF2-40B4-BE49-F238E27FC236}">
                <a16:creationId xmlns:a16="http://schemas.microsoft.com/office/drawing/2014/main" id="{C515CCF3-F0EA-C34F-AA6D-8C25B184A27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347955" y="11588851"/>
            <a:ext cx="5023345" cy="2127149"/>
          </a:xfrm>
          <a:prstGeom prst="rect">
            <a:avLst/>
          </a:prstGeom>
        </p:spPr>
      </p:pic>
    </p:spTree>
    <p:extLst>
      <p:ext uri="{BB962C8B-B14F-4D97-AF65-F5344CB8AC3E}">
        <p14:creationId xmlns:p14="http://schemas.microsoft.com/office/powerpoint/2010/main" val="794269714"/>
      </p:ext>
    </p:extLst>
  </p:cSld>
  <p:clrMap bg1="lt1" tx1="dk1" bg2="lt2" tx2="dk2" accent1="accent1" accent2="accent2" accent3="accent3" accent4="accent4" accent5="accent5" accent6="accent6" hlink="hlink" folHlink="folHlink"/>
  <p:sldLayoutIdLst>
    <p:sldLayoutId id="2147483666"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0.gif"/><Relationship Id="rId3" Type="http://schemas.openxmlformats.org/officeDocument/2006/relationships/image" Target="../media/image35.png"/><Relationship Id="rId7" Type="http://schemas.openxmlformats.org/officeDocument/2006/relationships/image" Target="../media/image39.gi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8.gif"/><Relationship Id="rId11" Type="http://schemas.openxmlformats.org/officeDocument/2006/relationships/image" Target="../media/image43.png"/><Relationship Id="rId5" Type="http://schemas.openxmlformats.org/officeDocument/2006/relationships/image" Target="../media/image37.gif"/><Relationship Id="rId10" Type="http://schemas.openxmlformats.org/officeDocument/2006/relationships/image" Target="../media/image42.png"/><Relationship Id="rId4" Type="http://schemas.openxmlformats.org/officeDocument/2006/relationships/image" Target="../media/image36.gif"/><Relationship Id="rId9" Type="http://schemas.openxmlformats.org/officeDocument/2006/relationships/image" Target="../media/image41.gi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chart" Target="../charts/chart1.xml"/><Relationship Id="rId7" Type="http://schemas.openxmlformats.org/officeDocument/2006/relationships/image" Target="../media/image47.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 Id="rId9" Type="http://schemas.openxmlformats.org/officeDocument/2006/relationships/image" Target="../media/image49.jpg"/></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nvPr>
        </p:nvSpPr>
        <p:spPr>
          <a:xfrm>
            <a:off x="1672482" y="4625752"/>
            <a:ext cx="20309859" cy="6480720"/>
          </a:xfrm>
          <a:prstGeom prst="rect">
            <a:avLst/>
          </a:prstGeom>
        </p:spPr>
        <p:txBody>
          <a:bodyPr anchor="ctr">
            <a:noAutofit/>
          </a:bodyPr>
          <a:lstStyle/>
          <a:p>
            <a:pPr algn="ctr"/>
            <a:r>
              <a:rPr kumimoji="1" lang="zh-CN" altLang="en-US" sz="9600" spc="600" dirty="0">
                <a:latin typeface="微软雅黑" panose="020B0503020204020204" charset="-122"/>
                <a:ea typeface="微软雅黑" panose="020B0503020204020204" charset="-122"/>
                <a:cs typeface="微软雅黑" panose="020B0503020204020204" charset="-122"/>
              </a:rPr>
              <a:t>通用目标检测调研</a:t>
            </a:r>
            <a:br>
              <a:rPr kumimoji="1" lang="en-US" altLang="zh-CN" sz="2800" b="1" spc="600" dirty="0">
                <a:latin typeface="微软雅黑" panose="020B0503020204020204" charset="-122"/>
                <a:ea typeface="微软雅黑" panose="020B0503020204020204" charset="-122"/>
                <a:cs typeface="微软雅黑" panose="020B0503020204020204" charset="-122"/>
              </a:rPr>
            </a:br>
            <a:br>
              <a:rPr kumimoji="1" lang="en-US" altLang="zh-CN" sz="2800" b="1" spc="600" dirty="0">
                <a:solidFill>
                  <a:schemeClr val="bg2">
                    <a:lumMod val="10000"/>
                  </a:schemeClr>
                </a:solidFill>
                <a:latin typeface="微软雅黑" panose="020B0503020204020204" charset="-122"/>
                <a:ea typeface="微软雅黑" panose="020B0503020204020204" charset="-122"/>
                <a:cs typeface="微软雅黑" panose="020B0503020204020204" charset="-122"/>
              </a:rPr>
            </a:br>
            <a:br>
              <a:rPr kumimoji="1" lang="en-US" altLang="zh-CN" sz="2800" b="1" spc="600" dirty="0">
                <a:solidFill>
                  <a:schemeClr val="bg2">
                    <a:lumMod val="10000"/>
                  </a:schemeClr>
                </a:solidFill>
                <a:latin typeface="微软雅黑" panose="020B0503020204020204" charset="-122"/>
                <a:ea typeface="微软雅黑" panose="020B0503020204020204" charset="-122"/>
                <a:cs typeface="微软雅黑" panose="020B0503020204020204" charset="-122"/>
              </a:rPr>
            </a:br>
            <a:br>
              <a:rPr kumimoji="1" lang="en-US" altLang="zh-CN" sz="2800" b="1" spc="600" dirty="0">
                <a:solidFill>
                  <a:schemeClr val="bg2">
                    <a:lumMod val="10000"/>
                  </a:schemeClr>
                </a:solidFill>
                <a:latin typeface="微软雅黑" panose="020B0503020204020204" charset="-122"/>
                <a:ea typeface="微软雅黑" panose="020B0503020204020204" charset="-122"/>
                <a:cs typeface="微软雅黑" panose="020B0503020204020204" charset="-122"/>
              </a:rPr>
            </a:br>
            <a:r>
              <a:rPr kumimoji="1" lang="en-US" altLang="zh-CN" sz="2800" b="0" spc="600" dirty="0" err="1">
                <a:solidFill>
                  <a:schemeClr val="bg2">
                    <a:lumMod val="10000"/>
                  </a:schemeClr>
                </a:solidFill>
                <a:latin typeface="微软雅黑" panose="020B0503020204020204" charset="-122"/>
                <a:ea typeface="微软雅黑" panose="020B0503020204020204" charset="-122"/>
                <a:cs typeface="微软雅黑" panose="020B0503020204020204" charset="-122"/>
              </a:rPr>
              <a:t>zhengkjiang</a:t>
            </a:r>
            <a:br>
              <a:rPr kumimoji="1" lang="en-US" altLang="zh-CN" sz="9600" b="1" spc="600" dirty="0">
                <a:solidFill>
                  <a:schemeClr val="bg2">
                    <a:lumMod val="10000"/>
                  </a:schemeClr>
                </a:solidFill>
                <a:latin typeface="微软雅黑" panose="020B0503020204020204" charset="-122"/>
                <a:ea typeface="微软雅黑" panose="020B0503020204020204" charset="-122"/>
                <a:cs typeface="微软雅黑" panose="020B0503020204020204" charset="-122"/>
              </a:rPr>
            </a:br>
            <a:endParaRPr kumimoji="1" lang="zh-CN" altLang="en-US" sz="1400" b="1" spc="600"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p:txBody>
      </p:sp>
      <p:sp>
        <p:nvSpPr>
          <p:cNvPr id="17" name="矩形 16">
            <a:extLst>
              <a:ext uri="{FF2B5EF4-FFF2-40B4-BE49-F238E27FC236}">
                <a16:creationId xmlns:a16="http://schemas.microsoft.com/office/drawing/2014/main" id="{2FE66053-7270-A242-B599-5EBCFD868A26}"/>
              </a:ext>
            </a:extLst>
          </p:cNvPr>
          <p:cNvSpPr/>
          <p:nvPr/>
        </p:nvSpPr>
        <p:spPr bwMode="auto">
          <a:xfrm>
            <a:off x="160314" y="0"/>
            <a:ext cx="19098418" cy="2393504"/>
          </a:xfrm>
          <a:prstGeom prst="rect">
            <a:avLst/>
          </a:prstGeom>
          <a:solidFill>
            <a:srgbClr val="FFFFFF"/>
          </a:solidFill>
          <a:ln w="12700" cap="flat" cmpd="sng" algn="ctr">
            <a:no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l" defTabSz="1826895" rtl="0" eaLnBrk="1" fontAlgn="base" latinLnBrk="0" hangingPunct="0">
              <a:lnSpc>
                <a:spcPct val="100000"/>
              </a:lnSpc>
              <a:spcBef>
                <a:spcPct val="0"/>
              </a:spcBef>
              <a:spcAft>
                <a:spcPct val="0"/>
              </a:spcAft>
              <a:buClrTx/>
              <a:buSzTx/>
              <a:buFontTx/>
              <a:buNone/>
            </a:pPr>
            <a:endParaRPr kumimoji="0" lang="zh-CN" altLang="en-US" sz="3600" b="0" i="0" u="none" strike="noStrike" cap="none" normalizeH="0" baseline="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spTree>
    <p:extLst>
      <p:ext uri="{BB962C8B-B14F-4D97-AF65-F5344CB8AC3E}">
        <p14:creationId xmlns:p14="http://schemas.microsoft.com/office/powerpoint/2010/main" val="316431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6607" y="665312"/>
            <a:ext cx="19117865" cy="790650"/>
          </a:xfrm>
        </p:spPr>
        <p:txBody>
          <a:bodyPr/>
          <a:lstStyle/>
          <a:p>
            <a:r>
              <a:rPr lang="zh-CN" altLang="en-US" dirty="0"/>
              <a:t>特征表达能力</a:t>
            </a:r>
          </a:p>
        </p:txBody>
      </p:sp>
      <p:sp>
        <p:nvSpPr>
          <p:cNvPr id="3" name="TextBox 2">
            <a:extLst>
              <a:ext uri="{FF2B5EF4-FFF2-40B4-BE49-F238E27FC236}">
                <a16:creationId xmlns:a16="http://schemas.microsoft.com/office/drawing/2014/main" id="{8FDE7650-538B-0642-856F-D9D3BAFA6193}"/>
              </a:ext>
            </a:extLst>
          </p:cNvPr>
          <p:cNvSpPr txBox="1"/>
          <p:nvPr/>
        </p:nvSpPr>
        <p:spPr>
          <a:xfrm>
            <a:off x="736378" y="2105472"/>
            <a:ext cx="5688632" cy="646331"/>
          </a:xfrm>
          <a:prstGeom prst="rect">
            <a:avLst/>
          </a:prstGeom>
          <a:noFill/>
        </p:spPr>
        <p:txBody>
          <a:bodyPr wrap="square" rtlCol="0">
            <a:spAutoFit/>
          </a:bodyPr>
          <a:lstStyle/>
          <a:p>
            <a:r>
              <a:rPr lang="en-CN" dirty="0">
                <a:solidFill>
                  <a:schemeClr val="bg2">
                    <a:lumMod val="10000"/>
                  </a:schemeClr>
                </a:solidFill>
              </a:rPr>
              <a:t>1.Backbone</a:t>
            </a:r>
          </a:p>
        </p:txBody>
      </p:sp>
      <p:sp>
        <p:nvSpPr>
          <p:cNvPr id="4" name="TextBox 3">
            <a:extLst>
              <a:ext uri="{FF2B5EF4-FFF2-40B4-BE49-F238E27FC236}">
                <a16:creationId xmlns:a16="http://schemas.microsoft.com/office/drawing/2014/main" id="{DE07F441-87F2-D640-9EF7-9CD32F9A513D}"/>
              </a:ext>
            </a:extLst>
          </p:cNvPr>
          <p:cNvSpPr txBox="1"/>
          <p:nvPr/>
        </p:nvSpPr>
        <p:spPr>
          <a:xfrm>
            <a:off x="9341334" y="2105471"/>
            <a:ext cx="5688632" cy="646331"/>
          </a:xfrm>
          <a:prstGeom prst="rect">
            <a:avLst/>
          </a:prstGeom>
          <a:noFill/>
        </p:spPr>
        <p:txBody>
          <a:bodyPr wrap="square" rtlCol="0">
            <a:spAutoFit/>
          </a:bodyPr>
          <a:lstStyle/>
          <a:p>
            <a:r>
              <a:rPr lang="en-CN" dirty="0">
                <a:solidFill>
                  <a:schemeClr val="bg2">
                    <a:lumMod val="10000"/>
                  </a:schemeClr>
                </a:solidFill>
              </a:rPr>
              <a:t>2.FPN</a:t>
            </a:r>
          </a:p>
        </p:txBody>
      </p:sp>
      <p:sp>
        <p:nvSpPr>
          <p:cNvPr id="5" name="TextBox 4">
            <a:extLst>
              <a:ext uri="{FF2B5EF4-FFF2-40B4-BE49-F238E27FC236}">
                <a16:creationId xmlns:a16="http://schemas.microsoft.com/office/drawing/2014/main" id="{8D46A600-BF63-4E48-ACC6-56626D882794}"/>
              </a:ext>
            </a:extLst>
          </p:cNvPr>
          <p:cNvSpPr txBox="1"/>
          <p:nvPr/>
        </p:nvSpPr>
        <p:spPr>
          <a:xfrm>
            <a:off x="17380156" y="2105470"/>
            <a:ext cx="5688632" cy="646331"/>
          </a:xfrm>
          <a:prstGeom prst="rect">
            <a:avLst/>
          </a:prstGeom>
          <a:noFill/>
        </p:spPr>
        <p:txBody>
          <a:bodyPr wrap="square" rtlCol="0">
            <a:spAutoFit/>
          </a:bodyPr>
          <a:lstStyle/>
          <a:p>
            <a:r>
              <a:rPr lang="en-CN" dirty="0">
                <a:solidFill>
                  <a:schemeClr val="bg2">
                    <a:lumMod val="10000"/>
                  </a:schemeClr>
                </a:solidFill>
              </a:rPr>
              <a:t>3.Head</a:t>
            </a:r>
          </a:p>
        </p:txBody>
      </p:sp>
      <p:pic>
        <p:nvPicPr>
          <p:cNvPr id="6" name="Picture 5" descr="Diagram&#10;&#10;Description automatically generated">
            <a:extLst>
              <a:ext uri="{FF2B5EF4-FFF2-40B4-BE49-F238E27FC236}">
                <a16:creationId xmlns:a16="http://schemas.microsoft.com/office/drawing/2014/main" id="{B49A966D-0F62-F942-BDEC-7048C1E43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3475" y="6456092"/>
            <a:ext cx="6665895" cy="3446700"/>
          </a:xfrm>
          <a:prstGeom prst="rect">
            <a:avLst/>
          </a:prstGeom>
        </p:spPr>
      </p:pic>
      <p:sp>
        <p:nvSpPr>
          <p:cNvPr id="7" name="TextBox 6">
            <a:extLst>
              <a:ext uri="{FF2B5EF4-FFF2-40B4-BE49-F238E27FC236}">
                <a16:creationId xmlns:a16="http://schemas.microsoft.com/office/drawing/2014/main" id="{7BF4607C-F57A-8246-98B6-3F24406BC049}"/>
              </a:ext>
            </a:extLst>
          </p:cNvPr>
          <p:cNvSpPr txBox="1"/>
          <p:nvPr/>
        </p:nvSpPr>
        <p:spPr>
          <a:xfrm>
            <a:off x="9078115" y="9972478"/>
            <a:ext cx="2608590" cy="646331"/>
          </a:xfrm>
          <a:prstGeom prst="rect">
            <a:avLst/>
          </a:prstGeom>
          <a:noFill/>
        </p:spPr>
        <p:txBody>
          <a:bodyPr wrap="square" rtlCol="0">
            <a:spAutoFit/>
          </a:bodyPr>
          <a:lstStyle/>
          <a:p>
            <a:pPr algn="ctr"/>
            <a:r>
              <a:rPr lang="en-CN" sz="2400" dirty="0">
                <a:solidFill>
                  <a:srgbClr val="0D57A2"/>
                </a:solidFill>
              </a:rPr>
              <a:t>NAS-FPN</a:t>
            </a:r>
          </a:p>
        </p:txBody>
      </p:sp>
      <p:pic>
        <p:nvPicPr>
          <p:cNvPr id="8" name="Picture 7" descr="Diagram&#10;&#10;Description automatically generated">
            <a:extLst>
              <a:ext uri="{FF2B5EF4-FFF2-40B4-BE49-F238E27FC236}">
                <a16:creationId xmlns:a16="http://schemas.microsoft.com/office/drawing/2014/main" id="{77C1C802-2DA9-A14A-8E45-A6C3762F4B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8214" y="3138157"/>
            <a:ext cx="7174649" cy="2638610"/>
          </a:xfrm>
          <a:prstGeom prst="rect">
            <a:avLst/>
          </a:prstGeom>
        </p:spPr>
      </p:pic>
      <p:sp>
        <p:nvSpPr>
          <p:cNvPr id="9" name="TextBox 8">
            <a:extLst>
              <a:ext uri="{FF2B5EF4-FFF2-40B4-BE49-F238E27FC236}">
                <a16:creationId xmlns:a16="http://schemas.microsoft.com/office/drawing/2014/main" id="{B595D331-0D31-2944-87F2-91B1C35D3140}"/>
              </a:ext>
            </a:extLst>
          </p:cNvPr>
          <p:cNvSpPr txBox="1"/>
          <p:nvPr/>
        </p:nvSpPr>
        <p:spPr>
          <a:xfrm>
            <a:off x="9365939" y="5735542"/>
            <a:ext cx="2032942" cy="461665"/>
          </a:xfrm>
          <a:prstGeom prst="rect">
            <a:avLst/>
          </a:prstGeom>
          <a:noFill/>
        </p:spPr>
        <p:txBody>
          <a:bodyPr wrap="square" rtlCol="0">
            <a:spAutoFit/>
          </a:bodyPr>
          <a:lstStyle/>
          <a:p>
            <a:pPr algn="ctr"/>
            <a:r>
              <a:rPr lang="en-CN" sz="2400" dirty="0">
                <a:solidFill>
                  <a:srgbClr val="0D57A2"/>
                </a:solidFill>
              </a:rPr>
              <a:t>AugFPN</a:t>
            </a:r>
          </a:p>
        </p:txBody>
      </p:sp>
      <p:sp>
        <p:nvSpPr>
          <p:cNvPr id="10" name="TextBox 9">
            <a:extLst>
              <a:ext uri="{FF2B5EF4-FFF2-40B4-BE49-F238E27FC236}">
                <a16:creationId xmlns:a16="http://schemas.microsoft.com/office/drawing/2014/main" id="{E4D333AC-D2CF-AE44-A7EA-254AB47D577E}"/>
              </a:ext>
            </a:extLst>
          </p:cNvPr>
          <p:cNvSpPr txBox="1"/>
          <p:nvPr/>
        </p:nvSpPr>
        <p:spPr>
          <a:xfrm>
            <a:off x="17887925" y="5776767"/>
            <a:ext cx="2322938" cy="646331"/>
          </a:xfrm>
          <a:prstGeom prst="rect">
            <a:avLst/>
          </a:prstGeom>
          <a:noFill/>
        </p:spPr>
        <p:txBody>
          <a:bodyPr wrap="square" rtlCol="0">
            <a:spAutoFit/>
          </a:bodyPr>
          <a:lstStyle/>
          <a:p>
            <a:pPr algn="ctr"/>
            <a:r>
              <a:rPr lang="en-CN" sz="2400" dirty="0">
                <a:solidFill>
                  <a:srgbClr val="0D57A2"/>
                </a:solidFill>
              </a:rPr>
              <a:t>RefineDet</a:t>
            </a:r>
          </a:p>
        </p:txBody>
      </p:sp>
      <p:pic>
        <p:nvPicPr>
          <p:cNvPr id="11" name="Picture 10" descr="Diagram&#10;&#10;Description automatically generated">
            <a:extLst>
              <a:ext uri="{FF2B5EF4-FFF2-40B4-BE49-F238E27FC236}">
                <a16:creationId xmlns:a16="http://schemas.microsoft.com/office/drawing/2014/main" id="{229E9117-57A0-B64B-A4A3-2D6C007523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18121" y="2895250"/>
            <a:ext cx="5944603" cy="2807336"/>
          </a:xfrm>
          <a:prstGeom prst="rect">
            <a:avLst/>
          </a:prstGeom>
        </p:spPr>
      </p:pic>
      <p:sp>
        <p:nvSpPr>
          <p:cNvPr id="12" name="TextBox 11">
            <a:extLst>
              <a:ext uri="{FF2B5EF4-FFF2-40B4-BE49-F238E27FC236}">
                <a16:creationId xmlns:a16="http://schemas.microsoft.com/office/drawing/2014/main" id="{C6B3731B-3BB5-164B-B8F9-4C96BFF08396}"/>
              </a:ext>
            </a:extLst>
          </p:cNvPr>
          <p:cNvSpPr txBox="1"/>
          <p:nvPr/>
        </p:nvSpPr>
        <p:spPr>
          <a:xfrm>
            <a:off x="17010186" y="8552914"/>
            <a:ext cx="3456384" cy="646331"/>
          </a:xfrm>
          <a:prstGeom prst="rect">
            <a:avLst/>
          </a:prstGeom>
          <a:noFill/>
        </p:spPr>
        <p:txBody>
          <a:bodyPr wrap="square" rtlCol="0">
            <a:spAutoFit/>
          </a:bodyPr>
          <a:lstStyle/>
          <a:p>
            <a:pPr algn="ctr"/>
            <a:r>
              <a:rPr lang="en-CN" sz="2400" dirty="0">
                <a:solidFill>
                  <a:srgbClr val="0D57A2"/>
                </a:solidFill>
              </a:rPr>
              <a:t>Cascade RPN</a:t>
            </a:r>
          </a:p>
        </p:txBody>
      </p:sp>
      <p:pic>
        <p:nvPicPr>
          <p:cNvPr id="13" name="Picture 12" descr="Diagram&#10;&#10;Description automatically generated">
            <a:extLst>
              <a:ext uri="{FF2B5EF4-FFF2-40B4-BE49-F238E27FC236}">
                <a16:creationId xmlns:a16="http://schemas.microsoft.com/office/drawing/2014/main" id="{E1248375-8767-CF4C-B526-2373CBAC51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09986" y="6440778"/>
            <a:ext cx="7233070" cy="2112136"/>
          </a:xfrm>
          <a:prstGeom prst="rect">
            <a:avLst/>
          </a:prstGeom>
        </p:spPr>
      </p:pic>
      <p:pic>
        <p:nvPicPr>
          <p:cNvPr id="14" name="Picture 13" descr="Chart, bubble chart&#10;&#10;Description automatically generated">
            <a:extLst>
              <a:ext uri="{FF2B5EF4-FFF2-40B4-BE49-F238E27FC236}">
                <a16:creationId xmlns:a16="http://schemas.microsoft.com/office/drawing/2014/main" id="{CB0157F9-5168-8F43-B148-85B1510CCB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11223" y="9199245"/>
            <a:ext cx="9076342" cy="2488292"/>
          </a:xfrm>
          <a:prstGeom prst="rect">
            <a:avLst/>
          </a:prstGeom>
        </p:spPr>
      </p:pic>
      <p:sp>
        <p:nvSpPr>
          <p:cNvPr id="15" name="TextBox 14">
            <a:extLst>
              <a:ext uri="{FF2B5EF4-FFF2-40B4-BE49-F238E27FC236}">
                <a16:creationId xmlns:a16="http://schemas.microsoft.com/office/drawing/2014/main" id="{C3581976-6A49-8D4C-B23A-AA2B32C3FDCF}"/>
              </a:ext>
            </a:extLst>
          </p:cNvPr>
          <p:cNvSpPr txBox="1"/>
          <p:nvPr/>
        </p:nvSpPr>
        <p:spPr>
          <a:xfrm>
            <a:off x="17441406" y="11653638"/>
            <a:ext cx="3215975" cy="461665"/>
          </a:xfrm>
          <a:prstGeom prst="rect">
            <a:avLst/>
          </a:prstGeom>
          <a:noFill/>
        </p:spPr>
        <p:txBody>
          <a:bodyPr wrap="square" rtlCol="0">
            <a:spAutoFit/>
          </a:bodyPr>
          <a:lstStyle>
            <a:defPPr>
              <a:defRPr lang="zh-CN"/>
            </a:defPPr>
            <a:lvl1pPr algn="ctr"/>
          </a:lstStyle>
          <a:p>
            <a:r>
              <a:rPr lang="en-CN" sz="2400" dirty="0">
                <a:solidFill>
                  <a:srgbClr val="0D57A2"/>
                </a:solidFill>
              </a:rPr>
              <a:t>Dynamic Head</a:t>
            </a:r>
          </a:p>
        </p:txBody>
      </p:sp>
      <p:pic>
        <p:nvPicPr>
          <p:cNvPr id="16" name="Picture 15">
            <a:extLst>
              <a:ext uri="{FF2B5EF4-FFF2-40B4-BE49-F238E27FC236}">
                <a16:creationId xmlns:a16="http://schemas.microsoft.com/office/drawing/2014/main" id="{6B1E8C40-8BA1-924E-A276-C9875397B1F2}"/>
              </a:ext>
            </a:extLst>
          </p:cNvPr>
          <p:cNvPicPr>
            <a:picLocks noChangeAspect="1"/>
          </p:cNvPicPr>
          <p:nvPr/>
        </p:nvPicPr>
        <p:blipFill>
          <a:blip r:embed="rId8"/>
          <a:stretch>
            <a:fillRect/>
          </a:stretch>
        </p:blipFill>
        <p:spPr>
          <a:xfrm>
            <a:off x="280442" y="4307383"/>
            <a:ext cx="6264688" cy="1296864"/>
          </a:xfrm>
          <a:prstGeom prst="rect">
            <a:avLst/>
          </a:prstGeom>
        </p:spPr>
      </p:pic>
      <p:sp>
        <p:nvSpPr>
          <p:cNvPr id="17" name="TextBox 16">
            <a:extLst>
              <a:ext uri="{FF2B5EF4-FFF2-40B4-BE49-F238E27FC236}">
                <a16:creationId xmlns:a16="http://schemas.microsoft.com/office/drawing/2014/main" id="{1269DB5B-06F2-0447-9E80-8F41B7B86ACA}"/>
              </a:ext>
            </a:extLst>
          </p:cNvPr>
          <p:cNvSpPr txBox="1"/>
          <p:nvPr/>
        </p:nvSpPr>
        <p:spPr>
          <a:xfrm>
            <a:off x="2177594" y="5604247"/>
            <a:ext cx="2032942" cy="461665"/>
          </a:xfrm>
          <a:prstGeom prst="rect">
            <a:avLst/>
          </a:prstGeom>
          <a:noFill/>
        </p:spPr>
        <p:txBody>
          <a:bodyPr wrap="square" rtlCol="0">
            <a:spAutoFit/>
          </a:bodyPr>
          <a:lstStyle>
            <a:defPPr>
              <a:defRPr lang="zh-CN"/>
            </a:defPPr>
          </a:lstStyle>
          <a:p>
            <a:pPr algn="ctr"/>
            <a:r>
              <a:rPr lang="en-CN" sz="2400" dirty="0">
                <a:solidFill>
                  <a:srgbClr val="0D57A2"/>
                </a:solidFill>
              </a:rPr>
              <a:t>SENet</a:t>
            </a:r>
          </a:p>
        </p:txBody>
      </p:sp>
      <p:pic>
        <p:nvPicPr>
          <p:cNvPr id="19" name="Picture 18" descr="Diagram&#10;&#10;Description automatically generated">
            <a:extLst>
              <a:ext uri="{FF2B5EF4-FFF2-40B4-BE49-F238E27FC236}">
                <a16:creationId xmlns:a16="http://schemas.microsoft.com/office/drawing/2014/main" id="{0F636CE0-EB6A-D349-979F-51E0ED6EB5D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3713" y="7906668"/>
            <a:ext cx="6764638" cy="1145450"/>
          </a:xfrm>
          <a:prstGeom prst="rect">
            <a:avLst/>
          </a:prstGeom>
          <a:noFill/>
        </p:spPr>
      </p:pic>
      <p:sp>
        <p:nvSpPr>
          <p:cNvPr id="20" name="TextBox 19">
            <a:extLst>
              <a:ext uri="{FF2B5EF4-FFF2-40B4-BE49-F238E27FC236}">
                <a16:creationId xmlns:a16="http://schemas.microsoft.com/office/drawing/2014/main" id="{EB868632-8A6B-B646-B350-1EA21FBE43A4}"/>
              </a:ext>
            </a:extLst>
          </p:cNvPr>
          <p:cNvSpPr txBox="1"/>
          <p:nvPr/>
        </p:nvSpPr>
        <p:spPr>
          <a:xfrm>
            <a:off x="2219878" y="9513783"/>
            <a:ext cx="2032942" cy="461665"/>
          </a:xfrm>
          <a:prstGeom prst="rect">
            <a:avLst/>
          </a:prstGeom>
          <a:noFill/>
        </p:spPr>
        <p:txBody>
          <a:bodyPr wrap="square" rtlCol="0">
            <a:spAutoFit/>
          </a:bodyPr>
          <a:lstStyle>
            <a:defPPr>
              <a:defRPr lang="zh-CN"/>
            </a:defPPr>
          </a:lstStyle>
          <a:p>
            <a:pPr algn="ctr"/>
            <a:r>
              <a:rPr lang="en-CN" sz="2400" dirty="0">
                <a:solidFill>
                  <a:srgbClr val="0D57A2"/>
                </a:solidFill>
              </a:rPr>
              <a:t>HRNet</a:t>
            </a:r>
          </a:p>
        </p:txBody>
      </p:sp>
      <p:sp>
        <p:nvSpPr>
          <p:cNvPr id="21" name="TextBox 20">
            <a:extLst>
              <a:ext uri="{FF2B5EF4-FFF2-40B4-BE49-F238E27FC236}">
                <a16:creationId xmlns:a16="http://schemas.microsoft.com/office/drawing/2014/main" id="{DEFCB673-AF82-D741-A1E6-A22D719CA880}"/>
              </a:ext>
            </a:extLst>
          </p:cNvPr>
          <p:cNvSpPr txBox="1"/>
          <p:nvPr/>
        </p:nvSpPr>
        <p:spPr>
          <a:xfrm>
            <a:off x="329177" y="10779531"/>
            <a:ext cx="7031937" cy="830997"/>
          </a:xfrm>
          <a:prstGeom prst="rect">
            <a:avLst/>
          </a:prstGeom>
          <a:noFill/>
        </p:spPr>
        <p:txBody>
          <a:bodyPr wrap="square" rtlCol="0">
            <a:spAutoFit/>
          </a:bodyPr>
          <a:lstStyle/>
          <a:p>
            <a:pPr marL="571500" indent="-571500">
              <a:buFont typeface="Arial" panose="020B0604020202020204" pitchFamily="34" charset="0"/>
              <a:buChar char="•"/>
            </a:pPr>
            <a:r>
              <a:rPr lang="zh-CN" altLang="en-US" sz="2400" dirty="0">
                <a:solidFill>
                  <a:schemeClr val="bg2">
                    <a:lumMod val="10000"/>
                  </a:schemeClr>
                </a:solidFill>
              </a:rPr>
              <a:t>空间及通道注意力机制增强模型的建模能力</a:t>
            </a:r>
            <a:endParaRPr lang="en-US" altLang="zh-CN" sz="2400" dirty="0">
              <a:solidFill>
                <a:schemeClr val="bg2">
                  <a:lumMod val="10000"/>
                </a:schemeClr>
              </a:solidFill>
            </a:endParaRPr>
          </a:p>
          <a:p>
            <a:pPr marL="571500" indent="-571500">
              <a:buFont typeface="Arial" panose="020B0604020202020204" pitchFamily="34" charset="0"/>
              <a:buChar char="•"/>
            </a:pPr>
            <a:r>
              <a:rPr lang="zh-CN" altLang="en-US" sz="2400" dirty="0">
                <a:solidFill>
                  <a:schemeClr val="bg2">
                    <a:lumMod val="10000"/>
                  </a:schemeClr>
                </a:solidFill>
              </a:rPr>
              <a:t>高分辨率建模详细的细节信息</a:t>
            </a:r>
            <a:endParaRPr lang="en-US" altLang="zh-CN" sz="2400" dirty="0">
              <a:solidFill>
                <a:schemeClr val="bg2">
                  <a:lumMod val="10000"/>
                </a:schemeClr>
              </a:solidFill>
            </a:endParaRPr>
          </a:p>
        </p:txBody>
      </p:sp>
      <p:sp>
        <p:nvSpPr>
          <p:cNvPr id="22" name="TextBox 21">
            <a:extLst>
              <a:ext uri="{FF2B5EF4-FFF2-40B4-BE49-F238E27FC236}">
                <a16:creationId xmlns:a16="http://schemas.microsoft.com/office/drawing/2014/main" id="{BDA6B0DC-810C-5D47-9FF3-BE529620103E}"/>
              </a:ext>
            </a:extLst>
          </p:cNvPr>
          <p:cNvSpPr txBox="1"/>
          <p:nvPr/>
        </p:nvSpPr>
        <p:spPr>
          <a:xfrm>
            <a:off x="7230453" y="10825699"/>
            <a:ext cx="7031937" cy="1077218"/>
          </a:xfrm>
          <a:prstGeom prst="rect">
            <a:avLst/>
          </a:prstGeom>
          <a:noFill/>
        </p:spPr>
        <p:txBody>
          <a:bodyPr wrap="square" rtlCol="0">
            <a:spAutoFit/>
          </a:bodyPr>
          <a:lstStyle/>
          <a:p>
            <a:pPr marL="571500" indent="-571500">
              <a:buFont typeface="Arial" panose="020B0604020202020204" pitchFamily="34" charset="0"/>
              <a:buChar char="•"/>
            </a:pPr>
            <a:r>
              <a:rPr lang="zh-CN" altLang="en-US" sz="2400" dirty="0">
                <a:solidFill>
                  <a:schemeClr val="bg2">
                    <a:lumMod val="10000"/>
                  </a:schemeClr>
                </a:solidFill>
              </a:rPr>
              <a:t>不同</a:t>
            </a:r>
            <a:r>
              <a:rPr lang="en-US" altLang="zh-CN" sz="2400" dirty="0">
                <a:solidFill>
                  <a:schemeClr val="bg2">
                    <a:lumMod val="10000"/>
                  </a:schemeClr>
                </a:solidFill>
              </a:rPr>
              <a:t>FPN</a:t>
            </a:r>
            <a:r>
              <a:rPr lang="zh-CN" altLang="en-US" sz="2400" dirty="0">
                <a:solidFill>
                  <a:schemeClr val="bg2">
                    <a:lumMod val="10000"/>
                  </a:schemeClr>
                </a:solidFill>
              </a:rPr>
              <a:t>层的融合策略</a:t>
            </a:r>
            <a:endParaRPr lang="en-US" altLang="zh-CN" sz="2400" dirty="0">
              <a:solidFill>
                <a:schemeClr val="bg2">
                  <a:lumMod val="10000"/>
                </a:schemeClr>
              </a:solidFill>
            </a:endParaRPr>
          </a:p>
          <a:p>
            <a:pPr marL="571500" indent="-571500">
              <a:buFont typeface="Arial" panose="020B0604020202020204" pitchFamily="34" charset="0"/>
              <a:buChar char="•"/>
            </a:pPr>
            <a:r>
              <a:rPr lang="en-US" altLang="zh-CN" sz="2400" dirty="0">
                <a:solidFill>
                  <a:schemeClr val="bg2">
                    <a:lumMod val="10000"/>
                  </a:schemeClr>
                </a:solidFill>
              </a:rPr>
              <a:t>FPN</a:t>
            </a:r>
            <a:r>
              <a:rPr lang="zh-CN" altLang="en-US" sz="2400" dirty="0">
                <a:solidFill>
                  <a:schemeClr val="bg2">
                    <a:lumMod val="10000"/>
                  </a:schemeClr>
                </a:solidFill>
              </a:rPr>
              <a:t>连接方式</a:t>
            </a:r>
            <a:endParaRPr lang="en-US" altLang="zh-CN" sz="2400" dirty="0">
              <a:solidFill>
                <a:schemeClr val="bg2">
                  <a:lumMod val="10000"/>
                </a:schemeClr>
              </a:solidFill>
            </a:endParaRPr>
          </a:p>
        </p:txBody>
      </p:sp>
      <p:sp>
        <p:nvSpPr>
          <p:cNvPr id="23" name="TextBox 22">
            <a:extLst>
              <a:ext uri="{FF2B5EF4-FFF2-40B4-BE49-F238E27FC236}">
                <a16:creationId xmlns:a16="http://schemas.microsoft.com/office/drawing/2014/main" id="{BA436485-B3F8-FF4E-AA81-5ED963ACB772}"/>
              </a:ext>
            </a:extLst>
          </p:cNvPr>
          <p:cNvSpPr txBox="1"/>
          <p:nvPr/>
        </p:nvSpPr>
        <p:spPr>
          <a:xfrm>
            <a:off x="16950601" y="12368651"/>
            <a:ext cx="7031937" cy="830997"/>
          </a:xfrm>
          <a:prstGeom prst="rect">
            <a:avLst/>
          </a:prstGeom>
          <a:noFill/>
        </p:spPr>
        <p:txBody>
          <a:bodyPr wrap="square" rtlCol="0">
            <a:spAutoFit/>
          </a:bodyPr>
          <a:lstStyle/>
          <a:p>
            <a:pPr marL="571500" indent="-571500">
              <a:buFont typeface="Arial" panose="020B0604020202020204" pitchFamily="34" charset="0"/>
              <a:buChar char="•"/>
            </a:pPr>
            <a:r>
              <a:rPr lang="zh-CN" altLang="en-US" sz="2400" dirty="0">
                <a:solidFill>
                  <a:schemeClr val="bg2">
                    <a:lumMod val="10000"/>
                  </a:schemeClr>
                </a:solidFill>
              </a:rPr>
              <a:t>多次分类回归进行精修</a:t>
            </a:r>
            <a:endParaRPr lang="en-US" altLang="zh-CN" sz="2400" dirty="0">
              <a:solidFill>
                <a:schemeClr val="bg2">
                  <a:lumMod val="10000"/>
                </a:schemeClr>
              </a:solidFill>
            </a:endParaRPr>
          </a:p>
          <a:p>
            <a:pPr marL="571500" indent="-571500">
              <a:buFont typeface="Arial" panose="020B0604020202020204" pitchFamily="34" charset="0"/>
              <a:buChar char="•"/>
            </a:pPr>
            <a:r>
              <a:rPr lang="zh-CN" altLang="en-US" sz="2400" dirty="0">
                <a:solidFill>
                  <a:schemeClr val="bg2">
                    <a:lumMod val="10000"/>
                  </a:schemeClr>
                </a:solidFill>
              </a:rPr>
              <a:t>不同层动态路由</a:t>
            </a:r>
            <a:endParaRPr lang="en-US" altLang="zh-CN" sz="2400" dirty="0">
              <a:solidFill>
                <a:schemeClr val="bg2">
                  <a:lumMod val="10000"/>
                </a:schemeClr>
              </a:solidFill>
            </a:endParaRPr>
          </a:p>
        </p:txBody>
      </p:sp>
      <p:sp>
        <p:nvSpPr>
          <p:cNvPr id="24" name="TextBox 23">
            <a:extLst>
              <a:ext uri="{FF2B5EF4-FFF2-40B4-BE49-F238E27FC236}">
                <a16:creationId xmlns:a16="http://schemas.microsoft.com/office/drawing/2014/main" id="{A1F48541-CC44-6848-9AF5-6B068A31260F}"/>
              </a:ext>
            </a:extLst>
          </p:cNvPr>
          <p:cNvSpPr txBox="1"/>
          <p:nvPr/>
        </p:nvSpPr>
        <p:spPr>
          <a:xfrm>
            <a:off x="295832" y="12200254"/>
            <a:ext cx="16504193" cy="830997"/>
          </a:xfrm>
          <a:prstGeom prst="rect">
            <a:avLst/>
          </a:prstGeom>
          <a:noFill/>
        </p:spPr>
        <p:txBody>
          <a:bodyPr wrap="square" rtlCol="0">
            <a:spAutoFit/>
          </a:bodyPr>
          <a:lstStyle/>
          <a:p>
            <a:pPr marL="457200" indent="-457200">
              <a:buFont typeface="+mj-lt"/>
              <a:buAutoNum type="arabicPeriod"/>
            </a:pPr>
            <a:r>
              <a:rPr lang="zh-CN" altLang="en-CN" sz="2400" dirty="0">
                <a:solidFill>
                  <a:srgbClr val="0D57A2"/>
                </a:solidFill>
              </a:rPr>
              <a:t>特征表达</a:t>
            </a:r>
            <a:r>
              <a:rPr lang="zh-CN" altLang="en-US" sz="2400" dirty="0">
                <a:solidFill>
                  <a:srgbClr val="0D57A2"/>
                </a:solidFill>
              </a:rPr>
              <a:t>涵盖</a:t>
            </a:r>
            <a:r>
              <a:rPr lang="en-US" altLang="zh-CN" sz="2400" dirty="0">
                <a:solidFill>
                  <a:srgbClr val="0D57A2"/>
                </a:solidFill>
              </a:rPr>
              <a:t>Backbone, FPN</a:t>
            </a:r>
            <a:r>
              <a:rPr lang="zh-CN" altLang="en-US" sz="2400" dirty="0">
                <a:solidFill>
                  <a:srgbClr val="0D57A2"/>
                </a:solidFill>
              </a:rPr>
              <a:t>以及</a:t>
            </a:r>
            <a:r>
              <a:rPr lang="en-US" altLang="zh-CN" sz="2400" dirty="0">
                <a:solidFill>
                  <a:srgbClr val="0D57A2"/>
                </a:solidFill>
              </a:rPr>
              <a:t>Head</a:t>
            </a:r>
            <a:r>
              <a:rPr lang="zh-CN" altLang="en-US" sz="2400" dirty="0">
                <a:solidFill>
                  <a:srgbClr val="0D57A2"/>
                </a:solidFill>
              </a:rPr>
              <a:t>部分的设计。</a:t>
            </a:r>
            <a:endParaRPr lang="en-US" altLang="zh-CN" sz="2400" dirty="0">
              <a:solidFill>
                <a:srgbClr val="0D57A2"/>
              </a:solidFill>
            </a:endParaRPr>
          </a:p>
          <a:p>
            <a:pPr marL="457200" indent="-457200">
              <a:buFont typeface="+mj-lt"/>
              <a:buAutoNum type="arabicPeriod"/>
            </a:pPr>
            <a:r>
              <a:rPr lang="zh-CN" altLang="en-US" sz="2400" dirty="0">
                <a:solidFill>
                  <a:srgbClr val="0D57A2"/>
                </a:solidFill>
              </a:rPr>
              <a:t>主要从空间及通道注意力机制，</a:t>
            </a:r>
            <a:r>
              <a:rPr lang="zh-CN" altLang="en-CN" sz="2400" dirty="0">
                <a:solidFill>
                  <a:srgbClr val="0D57A2"/>
                </a:solidFill>
              </a:rPr>
              <a:t>残差</a:t>
            </a:r>
            <a:r>
              <a:rPr lang="zh-CN" altLang="en-US" sz="2400" dirty="0">
                <a:solidFill>
                  <a:srgbClr val="0D57A2"/>
                </a:solidFill>
              </a:rPr>
              <a:t>结构，拓扑连接方式以及从粗到细精修角度进行设计。</a:t>
            </a:r>
            <a:endParaRPr lang="en-US" altLang="zh-CN" sz="2400" dirty="0">
              <a:solidFill>
                <a:srgbClr val="0D57A2"/>
              </a:solidFill>
            </a:endParaRPr>
          </a:p>
        </p:txBody>
      </p:sp>
    </p:spTree>
    <p:extLst>
      <p:ext uri="{BB962C8B-B14F-4D97-AF65-F5344CB8AC3E}">
        <p14:creationId xmlns:p14="http://schemas.microsoft.com/office/powerpoint/2010/main" val="1079371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6607" y="665312"/>
            <a:ext cx="19117865" cy="790650"/>
          </a:xfrm>
        </p:spPr>
        <p:txBody>
          <a:bodyPr/>
          <a:lstStyle/>
          <a:p>
            <a:r>
              <a:rPr lang="zh-CN" altLang="en-US" dirty="0"/>
              <a:t>实时性</a:t>
            </a:r>
            <a:r>
              <a:rPr lang="en-US" altLang="zh-CN" dirty="0"/>
              <a:t>/</a:t>
            </a:r>
            <a:r>
              <a:rPr lang="zh-CN" altLang="en-US" dirty="0"/>
              <a:t>部署</a:t>
            </a:r>
          </a:p>
        </p:txBody>
      </p:sp>
      <p:sp>
        <p:nvSpPr>
          <p:cNvPr id="3" name="TextBox 2">
            <a:extLst>
              <a:ext uri="{FF2B5EF4-FFF2-40B4-BE49-F238E27FC236}">
                <a16:creationId xmlns:a16="http://schemas.microsoft.com/office/drawing/2014/main" id="{380F4BDB-456F-2841-967F-F4702B6910BF}"/>
              </a:ext>
            </a:extLst>
          </p:cNvPr>
          <p:cNvSpPr txBox="1"/>
          <p:nvPr/>
        </p:nvSpPr>
        <p:spPr>
          <a:xfrm>
            <a:off x="736378" y="2105472"/>
            <a:ext cx="5688632" cy="646331"/>
          </a:xfrm>
          <a:prstGeom prst="rect">
            <a:avLst/>
          </a:prstGeom>
          <a:noFill/>
        </p:spPr>
        <p:txBody>
          <a:bodyPr wrap="square" rtlCol="0">
            <a:spAutoFit/>
          </a:bodyPr>
          <a:lstStyle/>
          <a:p>
            <a:r>
              <a:rPr lang="en-CN" dirty="0">
                <a:solidFill>
                  <a:schemeClr val="bg2">
                    <a:lumMod val="10000"/>
                  </a:schemeClr>
                </a:solidFill>
              </a:rPr>
              <a:t>1.GPU端</a:t>
            </a:r>
          </a:p>
        </p:txBody>
      </p:sp>
      <p:sp>
        <p:nvSpPr>
          <p:cNvPr id="4" name="TextBox 3">
            <a:extLst>
              <a:ext uri="{FF2B5EF4-FFF2-40B4-BE49-F238E27FC236}">
                <a16:creationId xmlns:a16="http://schemas.microsoft.com/office/drawing/2014/main" id="{DF39DC35-7FD7-D346-AFA6-3BFF113901A6}"/>
              </a:ext>
            </a:extLst>
          </p:cNvPr>
          <p:cNvSpPr txBox="1"/>
          <p:nvPr/>
        </p:nvSpPr>
        <p:spPr>
          <a:xfrm>
            <a:off x="8297218" y="2105472"/>
            <a:ext cx="5688632" cy="646331"/>
          </a:xfrm>
          <a:prstGeom prst="rect">
            <a:avLst/>
          </a:prstGeom>
          <a:noFill/>
        </p:spPr>
        <p:txBody>
          <a:bodyPr wrap="square" rtlCol="0">
            <a:spAutoFit/>
          </a:bodyPr>
          <a:lstStyle/>
          <a:p>
            <a:r>
              <a:rPr lang="en-US" altLang="zh-CN" dirty="0">
                <a:solidFill>
                  <a:schemeClr val="bg2">
                    <a:lumMod val="10000"/>
                  </a:schemeClr>
                </a:solidFill>
              </a:rPr>
              <a:t>2</a:t>
            </a:r>
            <a:r>
              <a:rPr lang="en-CN" dirty="0">
                <a:solidFill>
                  <a:schemeClr val="bg2">
                    <a:lumMod val="10000"/>
                  </a:schemeClr>
                </a:solidFill>
              </a:rPr>
              <a:t>.手机端</a:t>
            </a:r>
          </a:p>
        </p:txBody>
      </p:sp>
      <p:sp>
        <p:nvSpPr>
          <p:cNvPr id="5" name="TextBox 4">
            <a:extLst>
              <a:ext uri="{FF2B5EF4-FFF2-40B4-BE49-F238E27FC236}">
                <a16:creationId xmlns:a16="http://schemas.microsoft.com/office/drawing/2014/main" id="{124DA7E5-575A-044F-B4AE-BC75583AAC1D}"/>
              </a:ext>
            </a:extLst>
          </p:cNvPr>
          <p:cNvSpPr txBox="1"/>
          <p:nvPr/>
        </p:nvSpPr>
        <p:spPr>
          <a:xfrm>
            <a:off x="15786050" y="2249488"/>
            <a:ext cx="5688632" cy="646331"/>
          </a:xfrm>
          <a:prstGeom prst="rect">
            <a:avLst/>
          </a:prstGeom>
          <a:noFill/>
        </p:spPr>
        <p:txBody>
          <a:bodyPr wrap="square" rtlCol="0">
            <a:spAutoFit/>
          </a:bodyPr>
          <a:lstStyle/>
          <a:p>
            <a:r>
              <a:rPr lang="en-US" altLang="zh-CN" dirty="0">
                <a:solidFill>
                  <a:schemeClr val="bg2">
                    <a:lumMod val="10000"/>
                  </a:schemeClr>
                </a:solidFill>
              </a:rPr>
              <a:t>3</a:t>
            </a:r>
            <a:r>
              <a:rPr lang="en-CN" dirty="0">
                <a:solidFill>
                  <a:schemeClr val="bg2">
                    <a:lumMod val="10000"/>
                  </a:schemeClr>
                </a:solidFill>
              </a:rPr>
              <a:t>.小模型设计</a:t>
            </a:r>
          </a:p>
        </p:txBody>
      </p:sp>
      <p:pic>
        <p:nvPicPr>
          <p:cNvPr id="7" name="Picture 6" descr="Diagram&#10;&#10;Description automatically generated">
            <a:extLst>
              <a:ext uri="{FF2B5EF4-FFF2-40B4-BE49-F238E27FC236}">
                <a16:creationId xmlns:a16="http://schemas.microsoft.com/office/drawing/2014/main" id="{C637E5C8-90D4-944E-BCBC-C00BE8460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30" y="3421565"/>
            <a:ext cx="6731920" cy="4247356"/>
          </a:xfrm>
          <a:prstGeom prst="rect">
            <a:avLst/>
          </a:prstGeom>
        </p:spPr>
      </p:pic>
      <p:sp>
        <p:nvSpPr>
          <p:cNvPr id="8" name="TextBox 7">
            <a:extLst>
              <a:ext uri="{FF2B5EF4-FFF2-40B4-BE49-F238E27FC236}">
                <a16:creationId xmlns:a16="http://schemas.microsoft.com/office/drawing/2014/main" id="{D3212AD8-1C12-A043-A6EE-E192AF83F278}"/>
              </a:ext>
            </a:extLst>
          </p:cNvPr>
          <p:cNvSpPr txBox="1"/>
          <p:nvPr/>
        </p:nvSpPr>
        <p:spPr>
          <a:xfrm>
            <a:off x="2793924" y="7938120"/>
            <a:ext cx="2478958" cy="646331"/>
          </a:xfrm>
          <a:prstGeom prst="rect">
            <a:avLst/>
          </a:prstGeom>
          <a:noFill/>
        </p:spPr>
        <p:txBody>
          <a:bodyPr wrap="square" rtlCol="0">
            <a:spAutoFit/>
          </a:bodyPr>
          <a:lstStyle/>
          <a:p>
            <a:pPr algn="ctr"/>
            <a:r>
              <a:rPr lang="en-CN" sz="2400" dirty="0">
                <a:solidFill>
                  <a:srgbClr val="0D57A2"/>
                </a:solidFill>
              </a:rPr>
              <a:t>TensorRT</a:t>
            </a:r>
          </a:p>
        </p:txBody>
      </p:sp>
      <p:sp>
        <p:nvSpPr>
          <p:cNvPr id="12" name="TextBox 11">
            <a:extLst>
              <a:ext uri="{FF2B5EF4-FFF2-40B4-BE49-F238E27FC236}">
                <a16:creationId xmlns:a16="http://schemas.microsoft.com/office/drawing/2014/main" id="{4C27A069-C505-5E4B-B4CF-75B7A0F5423E}"/>
              </a:ext>
            </a:extLst>
          </p:cNvPr>
          <p:cNvSpPr txBox="1"/>
          <p:nvPr/>
        </p:nvSpPr>
        <p:spPr>
          <a:xfrm>
            <a:off x="15786050" y="3109429"/>
            <a:ext cx="6768752" cy="2492990"/>
          </a:xfrm>
          <a:prstGeom prst="rect">
            <a:avLst/>
          </a:prstGeom>
          <a:noFill/>
        </p:spPr>
        <p:txBody>
          <a:bodyPr wrap="square" rtlCol="0">
            <a:spAutoFit/>
          </a:bodyPr>
          <a:lstStyle/>
          <a:p>
            <a:pPr marL="342900" indent="-342900">
              <a:buFont typeface="Arial" panose="020B0604020202020204" pitchFamily="34" charset="0"/>
              <a:buChar char="•"/>
            </a:pPr>
            <a:r>
              <a:rPr lang="en-CN" sz="2400" dirty="0">
                <a:solidFill>
                  <a:schemeClr val="bg2">
                    <a:lumMod val="10000"/>
                  </a:schemeClr>
                </a:solidFill>
              </a:rPr>
              <a:t>Depthwise Convolution</a:t>
            </a:r>
          </a:p>
          <a:p>
            <a:pPr marL="342900" indent="-342900">
              <a:buFont typeface="Arial" panose="020B0604020202020204" pitchFamily="34" charset="0"/>
              <a:buChar char="•"/>
            </a:pPr>
            <a:r>
              <a:rPr lang="en-CN" sz="2400" dirty="0">
                <a:solidFill>
                  <a:schemeClr val="bg2">
                    <a:lumMod val="10000"/>
                  </a:schemeClr>
                </a:solidFill>
              </a:rPr>
              <a:t>Channel Pruning</a:t>
            </a:r>
          </a:p>
          <a:p>
            <a:pPr marL="342900" indent="-342900">
              <a:buFont typeface="Arial" panose="020B0604020202020204" pitchFamily="34" charset="0"/>
              <a:buChar char="•"/>
            </a:pPr>
            <a:r>
              <a:rPr lang="en-CN" sz="2400" dirty="0">
                <a:solidFill>
                  <a:schemeClr val="bg2">
                    <a:lumMod val="10000"/>
                  </a:schemeClr>
                </a:solidFill>
              </a:rPr>
              <a:t>Knowledge Distillation</a:t>
            </a:r>
          </a:p>
          <a:p>
            <a:pPr marL="342900" indent="-342900">
              <a:buFont typeface="Arial" panose="020B0604020202020204" pitchFamily="34" charset="0"/>
              <a:buChar char="•"/>
            </a:pPr>
            <a:r>
              <a:rPr lang="en-CN" sz="2400" dirty="0">
                <a:solidFill>
                  <a:schemeClr val="bg2">
                    <a:lumMod val="10000"/>
                  </a:schemeClr>
                </a:solidFill>
              </a:rPr>
              <a:t>Parameter Remapping</a:t>
            </a:r>
          </a:p>
          <a:p>
            <a:pPr marL="342900" indent="-342900">
              <a:buFont typeface="Arial" panose="020B0604020202020204" pitchFamily="34" charset="0"/>
              <a:buChar char="•"/>
            </a:pPr>
            <a:r>
              <a:rPr lang="en-CN" sz="2400" dirty="0">
                <a:solidFill>
                  <a:schemeClr val="bg2">
                    <a:lumMod val="10000"/>
                  </a:schemeClr>
                </a:solidFill>
              </a:rPr>
              <a:t>Quantization</a:t>
            </a:r>
          </a:p>
          <a:p>
            <a:endParaRPr lang="en-CN" dirty="0"/>
          </a:p>
        </p:txBody>
      </p:sp>
      <p:sp>
        <p:nvSpPr>
          <p:cNvPr id="11" name="TextBox 10">
            <a:extLst>
              <a:ext uri="{FF2B5EF4-FFF2-40B4-BE49-F238E27FC236}">
                <a16:creationId xmlns:a16="http://schemas.microsoft.com/office/drawing/2014/main" id="{404C9BF9-31B6-2A48-8A37-3AA332C1BF8E}"/>
              </a:ext>
            </a:extLst>
          </p:cNvPr>
          <p:cNvSpPr txBox="1"/>
          <p:nvPr/>
        </p:nvSpPr>
        <p:spPr>
          <a:xfrm>
            <a:off x="7577138" y="9373491"/>
            <a:ext cx="6768752" cy="646331"/>
          </a:xfrm>
          <a:prstGeom prst="rect">
            <a:avLst/>
          </a:prstGeom>
          <a:noFill/>
        </p:spPr>
        <p:txBody>
          <a:bodyPr wrap="square" rtlCol="0">
            <a:spAutoFit/>
          </a:bodyPr>
          <a:lstStyle/>
          <a:p>
            <a:pPr algn="ctr"/>
            <a:r>
              <a:rPr lang="en-CN" sz="2400" dirty="0">
                <a:solidFill>
                  <a:srgbClr val="0D57A2"/>
                </a:solidFill>
              </a:rPr>
              <a:t>TNN</a:t>
            </a:r>
            <a:r>
              <a:rPr lang="en-US" altLang="zh-CN" sz="2400" dirty="0">
                <a:solidFill>
                  <a:srgbClr val="0D57A2"/>
                </a:solidFill>
              </a:rPr>
              <a:t>/</a:t>
            </a:r>
            <a:r>
              <a:rPr lang="en-CN" sz="2400" dirty="0">
                <a:solidFill>
                  <a:srgbClr val="0D57A2"/>
                </a:solidFill>
              </a:rPr>
              <a:t>NCNN</a:t>
            </a:r>
          </a:p>
        </p:txBody>
      </p:sp>
      <p:sp>
        <p:nvSpPr>
          <p:cNvPr id="13" name="TextBox 12">
            <a:extLst>
              <a:ext uri="{FF2B5EF4-FFF2-40B4-BE49-F238E27FC236}">
                <a16:creationId xmlns:a16="http://schemas.microsoft.com/office/drawing/2014/main" id="{8394E032-4EA7-4549-934D-A19ADCB8B6E3}"/>
              </a:ext>
            </a:extLst>
          </p:cNvPr>
          <p:cNvSpPr txBox="1"/>
          <p:nvPr/>
        </p:nvSpPr>
        <p:spPr>
          <a:xfrm>
            <a:off x="581705" y="8878700"/>
            <a:ext cx="7268420" cy="461665"/>
          </a:xfrm>
          <a:prstGeom prst="rect">
            <a:avLst/>
          </a:prstGeom>
          <a:noFill/>
        </p:spPr>
        <p:txBody>
          <a:bodyPr wrap="square" rtlCol="0">
            <a:spAutoFit/>
          </a:bodyPr>
          <a:lstStyle/>
          <a:p>
            <a:r>
              <a:rPr lang="en-CN" sz="2400" dirty="0">
                <a:solidFill>
                  <a:schemeClr val="bg2">
                    <a:lumMod val="10000"/>
                  </a:schemeClr>
                </a:solidFill>
              </a:rPr>
              <a:t>专门为GPU端设计的前向推理加速工具</a:t>
            </a:r>
          </a:p>
        </p:txBody>
      </p:sp>
      <p:pic>
        <p:nvPicPr>
          <p:cNvPr id="14" name="Picture 13" descr="A picture containing person, person&#10;&#10;Description automatically generated">
            <a:extLst>
              <a:ext uri="{FF2B5EF4-FFF2-40B4-BE49-F238E27FC236}">
                <a16:creationId xmlns:a16="http://schemas.microsoft.com/office/drawing/2014/main" id="{1170FC76-7106-4144-83E7-0381E39FA9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23425" y="2751803"/>
            <a:ext cx="1714500" cy="3048000"/>
          </a:xfrm>
          <a:prstGeom prst="rect">
            <a:avLst/>
          </a:prstGeom>
        </p:spPr>
      </p:pic>
      <p:pic>
        <p:nvPicPr>
          <p:cNvPr id="16" name="Picture 15" descr="A picture containing person, person&#10;&#10;Description automatically generated">
            <a:extLst>
              <a:ext uri="{FF2B5EF4-FFF2-40B4-BE49-F238E27FC236}">
                <a16:creationId xmlns:a16="http://schemas.microsoft.com/office/drawing/2014/main" id="{DD7683D4-176C-FB4C-8940-2BF976C1C4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94158" y="2751803"/>
            <a:ext cx="1714500" cy="3048000"/>
          </a:xfrm>
          <a:prstGeom prst="rect">
            <a:avLst/>
          </a:prstGeom>
        </p:spPr>
      </p:pic>
      <p:pic>
        <p:nvPicPr>
          <p:cNvPr id="18" name="Picture 17" descr="A picture containing text, indoor, computer, desk&#10;&#10;Description automatically generated">
            <a:extLst>
              <a:ext uri="{FF2B5EF4-FFF2-40B4-BE49-F238E27FC236}">
                <a16:creationId xmlns:a16="http://schemas.microsoft.com/office/drawing/2014/main" id="{C3DE28FF-FDB2-A34E-ADC3-F8A998E49C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4780" y="2751803"/>
            <a:ext cx="1714500" cy="3048000"/>
          </a:xfrm>
          <a:prstGeom prst="rect">
            <a:avLst/>
          </a:prstGeom>
        </p:spPr>
      </p:pic>
      <p:pic>
        <p:nvPicPr>
          <p:cNvPr id="20" name="Picture 19" descr="A picture containing text&#10;&#10;Description automatically generated">
            <a:extLst>
              <a:ext uri="{FF2B5EF4-FFF2-40B4-BE49-F238E27FC236}">
                <a16:creationId xmlns:a16="http://schemas.microsoft.com/office/drawing/2014/main" id="{93ADBB0C-FB9D-7543-B314-A5CE8093CC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23425" y="5971751"/>
            <a:ext cx="1714500" cy="3048000"/>
          </a:xfrm>
          <a:prstGeom prst="rect">
            <a:avLst/>
          </a:prstGeom>
        </p:spPr>
      </p:pic>
      <p:pic>
        <p:nvPicPr>
          <p:cNvPr id="22" name="Picture 21" descr="A picture containing text&#10;&#10;Description automatically generated">
            <a:extLst>
              <a:ext uri="{FF2B5EF4-FFF2-40B4-BE49-F238E27FC236}">
                <a16:creationId xmlns:a16="http://schemas.microsoft.com/office/drawing/2014/main" id="{8F91A882-1754-104F-B8A4-54C35CE659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94158" y="5975906"/>
            <a:ext cx="1714500" cy="3048000"/>
          </a:xfrm>
          <a:prstGeom prst="rect">
            <a:avLst/>
          </a:prstGeom>
        </p:spPr>
      </p:pic>
      <p:pic>
        <p:nvPicPr>
          <p:cNvPr id="24" name="Picture 23" descr="A person with her eyes closed&#10;&#10;Description automatically generated with low confidence">
            <a:extLst>
              <a:ext uri="{FF2B5EF4-FFF2-40B4-BE49-F238E27FC236}">
                <a16:creationId xmlns:a16="http://schemas.microsoft.com/office/drawing/2014/main" id="{C12421F6-DECC-4E43-9700-942AFCD9FD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64891" y="5920684"/>
            <a:ext cx="1714500" cy="3048000"/>
          </a:xfrm>
          <a:prstGeom prst="rect">
            <a:avLst/>
          </a:prstGeom>
        </p:spPr>
      </p:pic>
      <p:sp>
        <p:nvSpPr>
          <p:cNvPr id="25" name="TextBox 24">
            <a:extLst>
              <a:ext uri="{FF2B5EF4-FFF2-40B4-BE49-F238E27FC236}">
                <a16:creationId xmlns:a16="http://schemas.microsoft.com/office/drawing/2014/main" id="{426F8BA3-6F80-F645-8154-A479C269EEE8}"/>
              </a:ext>
            </a:extLst>
          </p:cNvPr>
          <p:cNvSpPr txBox="1"/>
          <p:nvPr/>
        </p:nvSpPr>
        <p:spPr>
          <a:xfrm>
            <a:off x="17082194" y="6560840"/>
            <a:ext cx="5688632" cy="461665"/>
          </a:xfrm>
          <a:prstGeom prst="rect">
            <a:avLst/>
          </a:prstGeom>
          <a:noFill/>
        </p:spPr>
        <p:txBody>
          <a:bodyPr wrap="square" rtlCol="0">
            <a:spAutoFit/>
          </a:bodyPr>
          <a:lstStyle/>
          <a:p>
            <a:r>
              <a:rPr lang="en-CN" sz="2400" dirty="0">
                <a:solidFill>
                  <a:schemeClr val="bg2">
                    <a:lumMod val="10000"/>
                  </a:schemeClr>
                </a:solidFill>
              </a:rPr>
              <a:t>Pameter Remapping</a:t>
            </a:r>
          </a:p>
        </p:txBody>
      </p:sp>
      <p:pic>
        <p:nvPicPr>
          <p:cNvPr id="27" name="Picture 26" descr="Diagram&#10;&#10;Description automatically generated">
            <a:extLst>
              <a:ext uri="{FF2B5EF4-FFF2-40B4-BE49-F238E27FC236}">
                <a16:creationId xmlns:a16="http://schemas.microsoft.com/office/drawing/2014/main" id="{3AC7829F-43F4-5C47-808C-3BDA3F1AB25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69706" y="7552701"/>
            <a:ext cx="5842144" cy="2467121"/>
          </a:xfrm>
          <a:prstGeom prst="rect">
            <a:avLst/>
          </a:prstGeom>
        </p:spPr>
      </p:pic>
      <p:pic>
        <p:nvPicPr>
          <p:cNvPr id="29" name="Picture 28" descr="Table&#10;&#10;Description automatically generated">
            <a:extLst>
              <a:ext uri="{FF2B5EF4-FFF2-40B4-BE49-F238E27FC236}">
                <a16:creationId xmlns:a16="http://schemas.microsoft.com/office/drawing/2014/main" id="{4117B4D2-7002-6741-8E62-E2759D646A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034522" y="7379936"/>
            <a:ext cx="4250310" cy="2701660"/>
          </a:xfrm>
          <a:prstGeom prst="rect">
            <a:avLst/>
          </a:prstGeom>
        </p:spPr>
      </p:pic>
      <p:sp>
        <p:nvSpPr>
          <p:cNvPr id="30" name="TextBox 29">
            <a:extLst>
              <a:ext uri="{FF2B5EF4-FFF2-40B4-BE49-F238E27FC236}">
                <a16:creationId xmlns:a16="http://schemas.microsoft.com/office/drawing/2014/main" id="{865010F7-264A-D24E-B1DA-1F7BEA9BA144}"/>
              </a:ext>
            </a:extLst>
          </p:cNvPr>
          <p:cNvSpPr txBox="1"/>
          <p:nvPr/>
        </p:nvSpPr>
        <p:spPr>
          <a:xfrm>
            <a:off x="15930066" y="10192587"/>
            <a:ext cx="6768752" cy="461665"/>
          </a:xfrm>
          <a:prstGeom prst="rect">
            <a:avLst/>
          </a:prstGeom>
          <a:noFill/>
        </p:spPr>
        <p:txBody>
          <a:bodyPr wrap="square" rtlCol="0">
            <a:spAutoFit/>
          </a:bodyPr>
          <a:lstStyle/>
          <a:p>
            <a:pPr algn="ctr"/>
            <a:r>
              <a:rPr lang="en-CN" sz="2400" dirty="0">
                <a:solidFill>
                  <a:srgbClr val="0D57A2"/>
                </a:solidFill>
              </a:rPr>
              <a:t>ACNet</a:t>
            </a:r>
          </a:p>
        </p:txBody>
      </p:sp>
      <p:sp>
        <p:nvSpPr>
          <p:cNvPr id="31" name="TextBox 30">
            <a:extLst>
              <a:ext uri="{FF2B5EF4-FFF2-40B4-BE49-F238E27FC236}">
                <a16:creationId xmlns:a16="http://schemas.microsoft.com/office/drawing/2014/main" id="{65F7B381-DC23-5C41-84E5-30380399D13C}"/>
              </a:ext>
            </a:extLst>
          </p:cNvPr>
          <p:cNvSpPr txBox="1"/>
          <p:nvPr/>
        </p:nvSpPr>
        <p:spPr>
          <a:xfrm>
            <a:off x="736378" y="11010363"/>
            <a:ext cx="23258584" cy="1200329"/>
          </a:xfrm>
          <a:prstGeom prst="rect">
            <a:avLst/>
          </a:prstGeom>
          <a:noFill/>
        </p:spPr>
        <p:txBody>
          <a:bodyPr wrap="square" rtlCol="0">
            <a:spAutoFit/>
          </a:bodyPr>
          <a:lstStyle/>
          <a:p>
            <a:r>
              <a:rPr lang="en-US" altLang="zh-CN" sz="2400" dirty="0">
                <a:solidFill>
                  <a:srgbClr val="0D57A2"/>
                </a:solidFill>
              </a:rPr>
              <a:t>1</a:t>
            </a:r>
            <a:r>
              <a:rPr lang="zh-CN" altLang="en-US" sz="2400" dirty="0">
                <a:solidFill>
                  <a:srgbClr val="0D57A2"/>
                </a:solidFill>
              </a:rPr>
              <a:t>将训练好的检测器进行部署是最后一步，</a:t>
            </a:r>
            <a:r>
              <a:rPr lang="en-US" altLang="zh-CN" sz="2400" dirty="0">
                <a:solidFill>
                  <a:srgbClr val="0D57A2"/>
                </a:solidFill>
              </a:rPr>
              <a:t>GPU</a:t>
            </a:r>
            <a:r>
              <a:rPr lang="zh-CN" altLang="en-US" sz="2400" dirty="0">
                <a:solidFill>
                  <a:srgbClr val="0D57A2"/>
                </a:solidFill>
              </a:rPr>
              <a:t>端可以采用</a:t>
            </a:r>
            <a:r>
              <a:rPr lang="en-US" altLang="zh-CN" sz="2400" dirty="0">
                <a:solidFill>
                  <a:srgbClr val="0D57A2"/>
                </a:solidFill>
              </a:rPr>
              <a:t>TensorRT/TNN</a:t>
            </a:r>
            <a:r>
              <a:rPr lang="zh-CN" altLang="en-US" sz="2400" dirty="0">
                <a:solidFill>
                  <a:srgbClr val="0D57A2"/>
                </a:solidFill>
              </a:rPr>
              <a:t>，手机端可以利用贵司的</a:t>
            </a:r>
            <a:r>
              <a:rPr lang="en-US" altLang="zh-CN" sz="2400" dirty="0">
                <a:solidFill>
                  <a:srgbClr val="0D57A2"/>
                </a:solidFill>
              </a:rPr>
              <a:t>NCNN/TNN</a:t>
            </a:r>
            <a:r>
              <a:rPr lang="zh-CN" altLang="en-US" sz="2400" dirty="0">
                <a:solidFill>
                  <a:srgbClr val="0D57A2"/>
                </a:solidFill>
              </a:rPr>
              <a:t>进行部署加速。</a:t>
            </a:r>
            <a:endParaRPr lang="en-US" altLang="zh-CN" sz="2400" dirty="0">
              <a:solidFill>
                <a:srgbClr val="0D57A2"/>
              </a:solidFill>
            </a:endParaRPr>
          </a:p>
          <a:p>
            <a:r>
              <a:rPr lang="en-US" altLang="zh-CN" sz="2400" dirty="0">
                <a:solidFill>
                  <a:srgbClr val="0D57A2"/>
                </a:solidFill>
              </a:rPr>
              <a:t>2.</a:t>
            </a:r>
            <a:r>
              <a:rPr lang="zh-CN" altLang="en-US" sz="2400" dirty="0">
                <a:solidFill>
                  <a:srgbClr val="0D57A2"/>
                </a:solidFill>
              </a:rPr>
              <a:t>除了依赖专门的推理加速框架外，小模型设计常用的技术包含了卷积算子的优化，卷积本身的优化，</a:t>
            </a:r>
            <a:r>
              <a:rPr lang="zh-CN" altLang="en-CN" sz="2400" dirty="0">
                <a:solidFill>
                  <a:srgbClr val="0D57A2"/>
                </a:solidFill>
              </a:rPr>
              <a:t>剪枝</a:t>
            </a:r>
            <a:r>
              <a:rPr lang="zh-CN" altLang="en-US" sz="2400" dirty="0">
                <a:solidFill>
                  <a:srgbClr val="0D57A2"/>
                </a:solidFill>
              </a:rPr>
              <a:t>，</a:t>
            </a:r>
            <a:r>
              <a:rPr lang="zh-CN" altLang="en-CN" sz="2400" dirty="0">
                <a:solidFill>
                  <a:srgbClr val="0D57A2"/>
                </a:solidFill>
              </a:rPr>
              <a:t>蒸馏</a:t>
            </a:r>
            <a:r>
              <a:rPr lang="zh-CN" altLang="en-US" sz="2400" dirty="0">
                <a:solidFill>
                  <a:srgbClr val="0D57A2"/>
                </a:solidFill>
              </a:rPr>
              <a:t>，量化以及重参数化。</a:t>
            </a:r>
            <a:endParaRPr lang="en-US" altLang="zh-CN" sz="2400" dirty="0">
              <a:solidFill>
                <a:srgbClr val="0D57A2"/>
              </a:solidFill>
            </a:endParaRPr>
          </a:p>
          <a:p>
            <a:r>
              <a:rPr lang="en-US" altLang="zh-CN" sz="2400" dirty="0">
                <a:solidFill>
                  <a:srgbClr val="0D57A2"/>
                </a:solidFill>
              </a:rPr>
              <a:t>3.ACNET</a:t>
            </a:r>
            <a:r>
              <a:rPr lang="zh-CN" altLang="en-US" sz="2400" dirty="0">
                <a:solidFill>
                  <a:srgbClr val="0D57A2"/>
                </a:solidFill>
              </a:rPr>
              <a:t>是重参数化的代表，通过将参数进行重组，达到既提升了性能，又不增加任何推理耗时的效果。</a:t>
            </a:r>
            <a:endParaRPr lang="en-US" altLang="zh-CN" sz="2400" dirty="0">
              <a:solidFill>
                <a:srgbClr val="0D57A2"/>
              </a:solidFill>
            </a:endParaRPr>
          </a:p>
        </p:txBody>
      </p:sp>
    </p:spTree>
    <p:extLst>
      <p:ext uri="{BB962C8B-B14F-4D97-AF65-F5344CB8AC3E}">
        <p14:creationId xmlns:p14="http://schemas.microsoft.com/office/powerpoint/2010/main" val="1520426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nvPr>
        </p:nvSpPr>
        <p:spPr>
          <a:xfrm>
            <a:off x="1672482" y="4625752"/>
            <a:ext cx="20309859" cy="6480720"/>
          </a:xfrm>
          <a:prstGeom prst="rect">
            <a:avLst/>
          </a:prstGeom>
        </p:spPr>
        <p:txBody>
          <a:bodyPr anchor="ctr">
            <a:noAutofit/>
          </a:bodyPr>
          <a:lstStyle/>
          <a:p>
            <a:pPr algn="ctr"/>
            <a:r>
              <a:rPr kumimoji="1" lang="en-US" altLang="zh-CN" sz="8000" b="1" spc="600" dirty="0">
                <a:latin typeface="微软雅黑" panose="020B0503020204020204" charset="-122"/>
                <a:ea typeface="微软雅黑" panose="020B0503020204020204" charset="-122"/>
                <a:cs typeface="微软雅黑" panose="020B0503020204020204" charset="-122"/>
              </a:rPr>
              <a:t>Part2 SOTA</a:t>
            </a:r>
            <a:r>
              <a:rPr kumimoji="1" lang="zh-CN" altLang="en-US" sz="8000" b="1" spc="600" dirty="0">
                <a:latin typeface="微软雅黑" panose="020B0503020204020204" charset="-122"/>
                <a:ea typeface="微软雅黑" panose="020B0503020204020204" charset="-122"/>
                <a:cs typeface="微软雅黑" panose="020B0503020204020204" charset="-122"/>
              </a:rPr>
              <a:t>算法现状及效果分析</a:t>
            </a:r>
            <a:br>
              <a:rPr kumimoji="1" lang="en-US" altLang="zh-CN" sz="2800" b="1" spc="600" dirty="0">
                <a:latin typeface="微软雅黑" panose="020B0503020204020204" charset="-122"/>
                <a:ea typeface="微软雅黑" panose="020B0503020204020204" charset="-122"/>
                <a:cs typeface="微软雅黑" panose="020B0503020204020204" charset="-122"/>
              </a:rPr>
            </a:br>
            <a:br>
              <a:rPr kumimoji="1" lang="en-US" altLang="zh-CN" sz="2800" b="1" spc="600" dirty="0">
                <a:solidFill>
                  <a:schemeClr val="bg2">
                    <a:lumMod val="10000"/>
                  </a:schemeClr>
                </a:solidFill>
                <a:latin typeface="微软雅黑" panose="020B0503020204020204" charset="-122"/>
                <a:ea typeface="微软雅黑" panose="020B0503020204020204" charset="-122"/>
                <a:cs typeface="微软雅黑" panose="020B0503020204020204" charset="-122"/>
              </a:rPr>
            </a:br>
            <a:br>
              <a:rPr kumimoji="1" lang="en-US" altLang="zh-CN" sz="2800" b="1" spc="600" dirty="0">
                <a:solidFill>
                  <a:schemeClr val="bg2">
                    <a:lumMod val="10000"/>
                  </a:schemeClr>
                </a:solidFill>
                <a:latin typeface="微软雅黑" panose="020B0503020204020204" charset="-122"/>
                <a:ea typeface="微软雅黑" panose="020B0503020204020204" charset="-122"/>
                <a:cs typeface="微软雅黑" panose="020B0503020204020204" charset="-122"/>
              </a:rPr>
            </a:br>
            <a:br>
              <a:rPr kumimoji="1" lang="en-US" altLang="zh-CN" sz="9600" b="1" spc="600" dirty="0">
                <a:solidFill>
                  <a:schemeClr val="bg2">
                    <a:lumMod val="10000"/>
                  </a:schemeClr>
                </a:solidFill>
                <a:latin typeface="微软雅黑" panose="020B0503020204020204" charset="-122"/>
                <a:ea typeface="微软雅黑" panose="020B0503020204020204" charset="-122"/>
                <a:cs typeface="微软雅黑" panose="020B0503020204020204" charset="-122"/>
              </a:rPr>
            </a:br>
            <a:endParaRPr kumimoji="1" lang="zh-CN" altLang="en-US" sz="1400" b="1" spc="600"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p:txBody>
      </p:sp>
      <p:sp>
        <p:nvSpPr>
          <p:cNvPr id="17" name="矩形 16">
            <a:extLst>
              <a:ext uri="{FF2B5EF4-FFF2-40B4-BE49-F238E27FC236}">
                <a16:creationId xmlns:a16="http://schemas.microsoft.com/office/drawing/2014/main" id="{2FE66053-7270-A242-B599-5EBCFD868A26}"/>
              </a:ext>
            </a:extLst>
          </p:cNvPr>
          <p:cNvSpPr/>
          <p:nvPr/>
        </p:nvSpPr>
        <p:spPr bwMode="auto">
          <a:xfrm>
            <a:off x="160314" y="0"/>
            <a:ext cx="19098418" cy="2393504"/>
          </a:xfrm>
          <a:prstGeom prst="rect">
            <a:avLst/>
          </a:prstGeom>
          <a:solidFill>
            <a:srgbClr val="FFFFFF"/>
          </a:solidFill>
          <a:ln w="12700" cap="flat" cmpd="sng" algn="ctr">
            <a:no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l" defTabSz="1826895" rtl="0" eaLnBrk="1" fontAlgn="base" latinLnBrk="0" hangingPunct="0">
              <a:lnSpc>
                <a:spcPct val="100000"/>
              </a:lnSpc>
              <a:spcBef>
                <a:spcPct val="0"/>
              </a:spcBef>
              <a:spcAft>
                <a:spcPct val="0"/>
              </a:spcAft>
              <a:buClrTx/>
              <a:buSzTx/>
              <a:buFontTx/>
              <a:buNone/>
            </a:pPr>
            <a:endParaRPr kumimoji="0" lang="zh-CN" altLang="en-US" sz="3600" b="0" i="0" u="none" strike="noStrike" cap="none" normalizeH="0" baseline="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spTree>
    <p:extLst>
      <p:ext uri="{BB962C8B-B14F-4D97-AF65-F5344CB8AC3E}">
        <p14:creationId xmlns:p14="http://schemas.microsoft.com/office/powerpoint/2010/main" val="283778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6607" y="665312"/>
            <a:ext cx="19117865" cy="790650"/>
          </a:xfrm>
        </p:spPr>
        <p:txBody>
          <a:bodyPr/>
          <a:lstStyle/>
          <a:p>
            <a:r>
              <a:rPr lang="en-US" altLang="zh-CN" dirty="0"/>
              <a:t>SOTA</a:t>
            </a:r>
            <a:endParaRPr lang="zh-CN" altLang="en-US" dirty="0"/>
          </a:p>
        </p:txBody>
      </p:sp>
      <p:graphicFrame>
        <p:nvGraphicFramePr>
          <p:cNvPr id="23" name="Chart 22">
            <a:extLst>
              <a:ext uri="{FF2B5EF4-FFF2-40B4-BE49-F238E27FC236}">
                <a16:creationId xmlns:a16="http://schemas.microsoft.com/office/drawing/2014/main" id="{4186B1C7-2C2E-6645-9024-979472C02F38}"/>
              </a:ext>
            </a:extLst>
          </p:cNvPr>
          <p:cNvGraphicFramePr>
            <a:graphicFrameLocks/>
          </p:cNvGraphicFramePr>
          <p:nvPr>
            <p:extLst>
              <p:ext uri="{D42A27DB-BD31-4B8C-83A1-F6EECF244321}">
                <p14:modId xmlns:p14="http://schemas.microsoft.com/office/powerpoint/2010/main" val="2701158395"/>
              </p:ext>
            </p:extLst>
          </p:nvPr>
        </p:nvGraphicFramePr>
        <p:xfrm>
          <a:off x="815901" y="3385729"/>
          <a:ext cx="10245850" cy="6400800"/>
        </p:xfrm>
        <a:graphic>
          <a:graphicData uri="http://schemas.openxmlformats.org/drawingml/2006/chart">
            <c:chart xmlns:c="http://schemas.openxmlformats.org/drawingml/2006/chart" xmlns:r="http://schemas.openxmlformats.org/officeDocument/2006/relationships" r:id="rId3"/>
          </a:graphicData>
        </a:graphic>
      </p:graphicFrame>
      <p:sp>
        <p:nvSpPr>
          <p:cNvPr id="26" name="矩形 21">
            <a:extLst>
              <a:ext uri="{FF2B5EF4-FFF2-40B4-BE49-F238E27FC236}">
                <a16:creationId xmlns:a16="http://schemas.microsoft.com/office/drawing/2014/main" id="{200A0919-3A6A-F24F-9EDF-CEC65C9DB1AC}"/>
              </a:ext>
            </a:extLst>
          </p:cNvPr>
          <p:cNvSpPr/>
          <p:nvPr/>
        </p:nvSpPr>
        <p:spPr>
          <a:xfrm>
            <a:off x="952402" y="10114521"/>
            <a:ext cx="9972849" cy="1135054"/>
          </a:xfrm>
          <a:prstGeom prst="rect">
            <a:avLst/>
          </a:prstGeom>
        </p:spPr>
        <p:txBody>
          <a:bodyPr wrap="square">
            <a:spAutoFit/>
          </a:bodyPr>
          <a:lstStyle/>
          <a:p>
            <a:pPr marL="414900" indent="-342900" algn="just">
              <a:lnSpc>
                <a:spcPct val="150000"/>
              </a:lnSpc>
              <a:buFont typeface="Arial" panose="020B0604020202020204" pitchFamily="34" charset="0"/>
              <a:buChar char="•"/>
            </a:pPr>
            <a:r>
              <a:rPr lang="en-US" altLang="zh-CN" sz="2400" dirty="0">
                <a:solidFill>
                  <a:schemeClr val="bg2">
                    <a:lumMod val="10000"/>
                  </a:schemeClr>
                </a:solidFill>
                <a:latin typeface="+mn-ea"/>
                <a:ea typeface="+mn-ea"/>
              </a:rPr>
              <a:t>COCO Challenge 1</a:t>
            </a:r>
            <a:r>
              <a:rPr lang="en-US" altLang="zh-CN" sz="2400" baseline="30000" dirty="0">
                <a:solidFill>
                  <a:schemeClr val="bg2">
                    <a:lumMod val="10000"/>
                  </a:schemeClr>
                </a:solidFill>
                <a:latin typeface="+mn-ea"/>
                <a:ea typeface="+mn-ea"/>
              </a:rPr>
              <a:t>st</a:t>
            </a:r>
            <a:r>
              <a:rPr lang="en-US" altLang="zh-CN" sz="2400" dirty="0">
                <a:solidFill>
                  <a:schemeClr val="bg2">
                    <a:lumMod val="10000"/>
                  </a:schemeClr>
                </a:solidFill>
                <a:latin typeface="+mn-ea"/>
                <a:ea typeface="+mn-ea"/>
              </a:rPr>
              <a:t> AP(IoU=0.5)=76</a:t>
            </a:r>
          </a:p>
          <a:p>
            <a:pPr marL="414900" indent="-342900" algn="just">
              <a:lnSpc>
                <a:spcPct val="150000"/>
              </a:lnSpc>
              <a:buFont typeface="Arial" panose="020B0604020202020204" pitchFamily="34" charset="0"/>
              <a:buChar char="•"/>
            </a:pPr>
            <a:r>
              <a:rPr lang="zh-CN" altLang="en-US" sz="2400" dirty="0">
                <a:solidFill>
                  <a:schemeClr val="bg2">
                    <a:lumMod val="10000"/>
                  </a:schemeClr>
                </a:solidFill>
                <a:latin typeface="+mn-ea"/>
                <a:ea typeface="+mn-ea"/>
              </a:rPr>
              <a:t>除了</a:t>
            </a:r>
            <a:r>
              <a:rPr lang="en-US" altLang="zh-CN" sz="2400" dirty="0">
                <a:solidFill>
                  <a:schemeClr val="bg2">
                    <a:lumMod val="10000"/>
                  </a:schemeClr>
                </a:solidFill>
                <a:latin typeface="+mn-ea"/>
                <a:ea typeface="+mn-ea"/>
              </a:rPr>
              <a:t>COCO challenge</a:t>
            </a:r>
            <a:r>
              <a:rPr lang="zh-CN" altLang="en-US" sz="2400" dirty="0">
                <a:solidFill>
                  <a:schemeClr val="bg2">
                    <a:lumMod val="10000"/>
                  </a:schemeClr>
                </a:solidFill>
                <a:latin typeface="+mn-ea"/>
                <a:ea typeface="+mn-ea"/>
              </a:rPr>
              <a:t> </a:t>
            </a:r>
            <a:r>
              <a:rPr lang="en-US" altLang="zh-CN" sz="2400" dirty="0">
                <a:solidFill>
                  <a:schemeClr val="bg2">
                    <a:lumMod val="10000"/>
                  </a:schemeClr>
                </a:solidFill>
                <a:latin typeface="+mn-ea"/>
                <a:ea typeface="+mn-ea"/>
              </a:rPr>
              <a:t>1</a:t>
            </a:r>
            <a:r>
              <a:rPr lang="en-US" altLang="zh-CN" sz="2400" baseline="30000" dirty="0">
                <a:solidFill>
                  <a:schemeClr val="bg2">
                    <a:lumMod val="10000"/>
                  </a:schemeClr>
                </a:solidFill>
                <a:latin typeface="+mn-ea"/>
                <a:ea typeface="+mn-ea"/>
              </a:rPr>
              <a:t>st</a:t>
            </a:r>
            <a:r>
              <a:rPr lang="zh-CN" altLang="en-US" sz="2400" dirty="0">
                <a:solidFill>
                  <a:schemeClr val="bg2">
                    <a:lumMod val="10000"/>
                  </a:schemeClr>
                </a:solidFill>
                <a:latin typeface="+mn-ea"/>
                <a:ea typeface="+mn-ea"/>
              </a:rPr>
              <a:t>的其他方法都是</a:t>
            </a:r>
            <a:r>
              <a:rPr lang="en-US" altLang="zh-CN" sz="2400" dirty="0">
                <a:solidFill>
                  <a:schemeClr val="bg2">
                    <a:lumMod val="10000"/>
                  </a:schemeClr>
                </a:solidFill>
                <a:latin typeface="+mn-ea"/>
                <a:ea typeface="+mn-ea"/>
              </a:rPr>
              <a:t>ResNet50, 1x</a:t>
            </a:r>
            <a:r>
              <a:rPr lang="zh-CN" altLang="en-US" sz="2400" dirty="0">
                <a:solidFill>
                  <a:schemeClr val="bg2">
                    <a:lumMod val="10000"/>
                  </a:schemeClr>
                </a:solidFill>
                <a:latin typeface="+mn-ea"/>
                <a:ea typeface="+mn-ea"/>
              </a:rPr>
              <a:t>的训练结果</a:t>
            </a:r>
            <a:r>
              <a:rPr lang="en-US" altLang="zh-CN" sz="2400" dirty="0">
                <a:solidFill>
                  <a:schemeClr val="bg2">
                    <a:lumMod val="10000"/>
                  </a:schemeClr>
                </a:solidFill>
                <a:latin typeface="+mn-ea"/>
                <a:ea typeface="+mn-ea"/>
              </a:rPr>
              <a:t> </a:t>
            </a:r>
          </a:p>
        </p:txBody>
      </p:sp>
      <p:sp>
        <p:nvSpPr>
          <p:cNvPr id="28" name="矩形 21">
            <a:extLst>
              <a:ext uri="{FF2B5EF4-FFF2-40B4-BE49-F238E27FC236}">
                <a16:creationId xmlns:a16="http://schemas.microsoft.com/office/drawing/2014/main" id="{E20DDFDF-7865-D944-92B5-F6C7A1BEEEA9}"/>
              </a:ext>
            </a:extLst>
          </p:cNvPr>
          <p:cNvSpPr/>
          <p:nvPr/>
        </p:nvSpPr>
        <p:spPr>
          <a:xfrm>
            <a:off x="19607962" y="4428946"/>
            <a:ext cx="4603023" cy="581057"/>
          </a:xfrm>
          <a:prstGeom prst="rect">
            <a:avLst/>
          </a:prstGeom>
        </p:spPr>
        <p:txBody>
          <a:bodyPr wrap="square">
            <a:spAutoFit/>
          </a:bodyPr>
          <a:lstStyle/>
          <a:p>
            <a:pPr marL="414900" indent="-342900" algn="just">
              <a:lnSpc>
                <a:spcPct val="150000"/>
              </a:lnSpc>
              <a:buFont typeface="Arial" panose="020B0604020202020204" pitchFamily="34" charset="0"/>
              <a:buChar char="•"/>
            </a:pPr>
            <a:r>
              <a:rPr lang="en-US" altLang="zh-CN" sz="2400" dirty="0">
                <a:solidFill>
                  <a:schemeClr val="bg2">
                    <a:lumMod val="10000"/>
                  </a:schemeClr>
                </a:solidFill>
                <a:latin typeface="+mn-ea"/>
                <a:ea typeface="+mn-ea"/>
              </a:rPr>
              <a:t>AP</a:t>
            </a:r>
            <a:r>
              <a:rPr lang="zh-CN" altLang="en-US" sz="2400" dirty="0">
                <a:solidFill>
                  <a:schemeClr val="bg2">
                    <a:lumMod val="10000"/>
                  </a:schemeClr>
                </a:solidFill>
                <a:latin typeface="+mn-ea"/>
                <a:ea typeface="+mn-ea"/>
              </a:rPr>
              <a:t>排名前</a:t>
            </a:r>
            <a:r>
              <a:rPr lang="en-US" altLang="zh-CN" sz="2400" dirty="0">
                <a:solidFill>
                  <a:schemeClr val="bg2">
                    <a:lumMod val="10000"/>
                  </a:schemeClr>
                </a:solidFill>
                <a:latin typeface="+mn-ea"/>
                <a:ea typeface="+mn-ea"/>
              </a:rPr>
              <a:t>2</a:t>
            </a:r>
            <a:r>
              <a:rPr lang="zh-CN" altLang="en-US" sz="2400" dirty="0">
                <a:solidFill>
                  <a:schemeClr val="bg2">
                    <a:lumMod val="10000"/>
                  </a:schemeClr>
                </a:solidFill>
                <a:latin typeface="+mn-ea"/>
                <a:ea typeface="+mn-ea"/>
              </a:rPr>
              <a:t>类别的是熊和火车</a:t>
            </a:r>
            <a:endParaRPr lang="en-US" altLang="zh-CN" sz="2400" dirty="0">
              <a:solidFill>
                <a:schemeClr val="bg2">
                  <a:lumMod val="10000"/>
                </a:schemeClr>
              </a:solidFill>
              <a:latin typeface="+mn-ea"/>
              <a:ea typeface="+mn-ea"/>
            </a:endParaRPr>
          </a:p>
        </p:txBody>
      </p:sp>
      <p:sp>
        <p:nvSpPr>
          <p:cNvPr id="33" name="矩形 21">
            <a:extLst>
              <a:ext uri="{FF2B5EF4-FFF2-40B4-BE49-F238E27FC236}">
                <a16:creationId xmlns:a16="http://schemas.microsoft.com/office/drawing/2014/main" id="{EB5B0588-1162-6A4B-805F-80C75EBB1660}"/>
              </a:ext>
            </a:extLst>
          </p:cNvPr>
          <p:cNvSpPr/>
          <p:nvPr/>
        </p:nvSpPr>
        <p:spPr>
          <a:xfrm>
            <a:off x="12535639" y="5747771"/>
            <a:ext cx="2160241" cy="581057"/>
          </a:xfrm>
          <a:prstGeom prst="rect">
            <a:avLst/>
          </a:prstGeom>
        </p:spPr>
        <p:txBody>
          <a:bodyPr wrap="square">
            <a:spAutoFit/>
          </a:bodyPr>
          <a:lstStyle/>
          <a:p>
            <a:pPr marL="72000" algn="just">
              <a:lnSpc>
                <a:spcPct val="150000"/>
              </a:lnSpc>
            </a:pPr>
            <a:r>
              <a:rPr lang="en-US" altLang="zh-CN" sz="2400" dirty="0">
                <a:solidFill>
                  <a:schemeClr val="bg2">
                    <a:lumMod val="10000"/>
                  </a:schemeClr>
                </a:solidFill>
                <a:latin typeface="+mn-ea"/>
                <a:ea typeface="+mn-ea"/>
              </a:rPr>
              <a:t>bear 70.14%</a:t>
            </a:r>
          </a:p>
        </p:txBody>
      </p:sp>
      <p:sp>
        <p:nvSpPr>
          <p:cNvPr id="34" name="矩形 21">
            <a:extLst>
              <a:ext uri="{FF2B5EF4-FFF2-40B4-BE49-F238E27FC236}">
                <a16:creationId xmlns:a16="http://schemas.microsoft.com/office/drawing/2014/main" id="{05745C26-DDB4-254F-ABD1-A42BAAB9880B}"/>
              </a:ext>
            </a:extLst>
          </p:cNvPr>
          <p:cNvSpPr/>
          <p:nvPr/>
        </p:nvSpPr>
        <p:spPr>
          <a:xfrm>
            <a:off x="16723204" y="5747771"/>
            <a:ext cx="2160241" cy="581057"/>
          </a:xfrm>
          <a:prstGeom prst="rect">
            <a:avLst/>
          </a:prstGeom>
        </p:spPr>
        <p:txBody>
          <a:bodyPr wrap="square">
            <a:spAutoFit/>
          </a:bodyPr>
          <a:lstStyle/>
          <a:p>
            <a:pPr marL="72000" algn="just">
              <a:lnSpc>
                <a:spcPct val="150000"/>
              </a:lnSpc>
            </a:pPr>
            <a:r>
              <a:rPr lang="en-US" altLang="zh-CN" sz="2400" dirty="0">
                <a:solidFill>
                  <a:schemeClr val="bg2">
                    <a:lumMod val="10000"/>
                  </a:schemeClr>
                </a:solidFill>
                <a:latin typeface="+mn-ea"/>
                <a:ea typeface="+mn-ea"/>
              </a:rPr>
              <a:t>bus 64.26%</a:t>
            </a:r>
          </a:p>
        </p:txBody>
      </p:sp>
      <p:sp>
        <p:nvSpPr>
          <p:cNvPr id="35" name="矩形 21">
            <a:extLst>
              <a:ext uri="{FF2B5EF4-FFF2-40B4-BE49-F238E27FC236}">
                <a16:creationId xmlns:a16="http://schemas.microsoft.com/office/drawing/2014/main" id="{A9BB519D-398A-F141-96C6-7C1697AF61D0}"/>
              </a:ext>
            </a:extLst>
          </p:cNvPr>
          <p:cNvSpPr/>
          <p:nvPr/>
        </p:nvSpPr>
        <p:spPr>
          <a:xfrm>
            <a:off x="12146790" y="8946474"/>
            <a:ext cx="2926262" cy="581057"/>
          </a:xfrm>
          <a:prstGeom prst="rect">
            <a:avLst/>
          </a:prstGeom>
        </p:spPr>
        <p:txBody>
          <a:bodyPr wrap="square">
            <a:spAutoFit/>
          </a:bodyPr>
          <a:lstStyle/>
          <a:p>
            <a:pPr marL="72000" algn="just">
              <a:lnSpc>
                <a:spcPct val="150000"/>
              </a:lnSpc>
            </a:pPr>
            <a:r>
              <a:rPr lang="en-US" altLang="zh-CN" sz="2400" dirty="0">
                <a:solidFill>
                  <a:schemeClr val="bg2">
                    <a:lumMod val="10000"/>
                  </a:schemeClr>
                </a:solidFill>
                <a:latin typeface="+mn-ea"/>
                <a:ea typeface="+mn-ea"/>
              </a:rPr>
              <a:t>hair drier 5.92%</a:t>
            </a:r>
          </a:p>
        </p:txBody>
      </p:sp>
      <p:sp>
        <p:nvSpPr>
          <p:cNvPr id="36" name="矩形 21">
            <a:extLst>
              <a:ext uri="{FF2B5EF4-FFF2-40B4-BE49-F238E27FC236}">
                <a16:creationId xmlns:a16="http://schemas.microsoft.com/office/drawing/2014/main" id="{DBE67B02-0C9B-8D48-A6F3-162D9B3A15CC}"/>
              </a:ext>
            </a:extLst>
          </p:cNvPr>
          <p:cNvSpPr/>
          <p:nvPr/>
        </p:nvSpPr>
        <p:spPr>
          <a:xfrm>
            <a:off x="16383620" y="8969984"/>
            <a:ext cx="2316126" cy="581057"/>
          </a:xfrm>
          <a:prstGeom prst="rect">
            <a:avLst/>
          </a:prstGeom>
        </p:spPr>
        <p:txBody>
          <a:bodyPr wrap="square">
            <a:spAutoFit/>
          </a:bodyPr>
          <a:lstStyle/>
          <a:p>
            <a:pPr marL="72000" algn="just">
              <a:lnSpc>
                <a:spcPct val="150000"/>
              </a:lnSpc>
            </a:pPr>
            <a:r>
              <a:rPr lang="en-US" altLang="zh-CN" sz="2400" dirty="0">
                <a:solidFill>
                  <a:schemeClr val="bg2">
                    <a:lumMod val="10000"/>
                  </a:schemeClr>
                </a:solidFill>
                <a:latin typeface="+mn-ea"/>
                <a:ea typeface="+mn-ea"/>
              </a:rPr>
              <a:t>knife 12.28%</a:t>
            </a:r>
          </a:p>
        </p:txBody>
      </p:sp>
      <p:sp>
        <p:nvSpPr>
          <p:cNvPr id="37" name="矩形 21">
            <a:extLst>
              <a:ext uri="{FF2B5EF4-FFF2-40B4-BE49-F238E27FC236}">
                <a16:creationId xmlns:a16="http://schemas.microsoft.com/office/drawing/2014/main" id="{81313FED-215D-0B44-AC6C-2083E46D796B}"/>
              </a:ext>
            </a:extLst>
          </p:cNvPr>
          <p:cNvSpPr/>
          <p:nvPr/>
        </p:nvSpPr>
        <p:spPr>
          <a:xfrm>
            <a:off x="19607962" y="7312743"/>
            <a:ext cx="4603023" cy="581057"/>
          </a:xfrm>
          <a:prstGeom prst="rect">
            <a:avLst/>
          </a:prstGeom>
        </p:spPr>
        <p:txBody>
          <a:bodyPr wrap="square">
            <a:spAutoFit/>
          </a:bodyPr>
          <a:lstStyle/>
          <a:p>
            <a:pPr marL="414900" indent="-342900" algn="just">
              <a:lnSpc>
                <a:spcPct val="150000"/>
              </a:lnSpc>
              <a:buFont typeface="Arial" panose="020B0604020202020204" pitchFamily="34" charset="0"/>
              <a:buChar char="•"/>
            </a:pPr>
            <a:r>
              <a:rPr lang="en-US" altLang="zh-CN" sz="2400" dirty="0">
                <a:solidFill>
                  <a:schemeClr val="bg2">
                    <a:lumMod val="10000"/>
                  </a:schemeClr>
                </a:solidFill>
                <a:latin typeface="+mn-ea"/>
                <a:ea typeface="+mn-ea"/>
              </a:rPr>
              <a:t>AP</a:t>
            </a:r>
            <a:r>
              <a:rPr lang="zh-CN" altLang="en-US" sz="2400" dirty="0">
                <a:solidFill>
                  <a:schemeClr val="bg2">
                    <a:lumMod val="10000"/>
                  </a:schemeClr>
                </a:solidFill>
                <a:latin typeface="+mn-ea"/>
                <a:ea typeface="+mn-ea"/>
              </a:rPr>
              <a:t>排名最后</a:t>
            </a:r>
            <a:r>
              <a:rPr lang="en-US" altLang="zh-CN" sz="2400" dirty="0">
                <a:solidFill>
                  <a:schemeClr val="bg2">
                    <a:lumMod val="10000"/>
                  </a:schemeClr>
                </a:solidFill>
                <a:latin typeface="+mn-ea"/>
                <a:ea typeface="+mn-ea"/>
              </a:rPr>
              <a:t>4</a:t>
            </a:r>
            <a:r>
              <a:rPr lang="zh-CN" altLang="en-US" sz="2400" dirty="0">
                <a:solidFill>
                  <a:schemeClr val="bg2">
                    <a:lumMod val="10000"/>
                  </a:schemeClr>
                </a:solidFill>
                <a:latin typeface="+mn-ea"/>
                <a:ea typeface="+mn-ea"/>
              </a:rPr>
              <a:t>类是吹风机和刀</a:t>
            </a:r>
            <a:endParaRPr lang="en-US" altLang="zh-CN" sz="2400" dirty="0">
              <a:solidFill>
                <a:schemeClr val="bg2">
                  <a:lumMod val="10000"/>
                </a:schemeClr>
              </a:solidFill>
              <a:latin typeface="+mn-ea"/>
              <a:ea typeface="+mn-ea"/>
            </a:endParaRPr>
          </a:p>
        </p:txBody>
      </p:sp>
      <p:pic>
        <p:nvPicPr>
          <p:cNvPr id="38" name="Picture 37" descr="A large brown bear standing in a rocky area&#10;&#10;Description automatically generated">
            <a:extLst>
              <a:ext uri="{FF2B5EF4-FFF2-40B4-BE49-F238E27FC236}">
                <a16:creationId xmlns:a16="http://schemas.microsoft.com/office/drawing/2014/main" id="{2B246AA8-8D82-9745-BBC0-2814027E6B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53604" y="3185592"/>
            <a:ext cx="3712633" cy="2477022"/>
          </a:xfrm>
          <a:prstGeom prst="rect">
            <a:avLst/>
          </a:prstGeom>
        </p:spPr>
      </p:pic>
      <p:pic>
        <p:nvPicPr>
          <p:cNvPr id="39" name="Picture 38" descr="A bus driving down a city street&#10;&#10;Description automatically generated">
            <a:extLst>
              <a:ext uri="{FF2B5EF4-FFF2-40B4-BE49-F238E27FC236}">
                <a16:creationId xmlns:a16="http://schemas.microsoft.com/office/drawing/2014/main" id="{44CBE352-83DE-F948-8B10-8430DB5E7F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20780" y="3185592"/>
            <a:ext cx="3708297" cy="2468335"/>
          </a:xfrm>
          <a:prstGeom prst="rect">
            <a:avLst/>
          </a:prstGeom>
        </p:spPr>
      </p:pic>
      <p:pic>
        <p:nvPicPr>
          <p:cNvPr id="40" name="Picture 39" descr="A picture containing person, indoor, holding, person&#10;&#10;Description automatically generated">
            <a:extLst>
              <a:ext uri="{FF2B5EF4-FFF2-40B4-BE49-F238E27FC236}">
                <a16:creationId xmlns:a16="http://schemas.microsoft.com/office/drawing/2014/main" id="{6DAE4CD2-5F24-6747-9D94-F96EF3BA9B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3603" y="6387763"/>
            <a:ext cx="3712633" cy="2468335"/>
          </a:xfrm>
          <a:prstGeom prst="rect">
            <a:avLst/>
          </a:prstGeom>
        </p:spPr>
      </p:pic>
      <p:pic>
        <p:nvPicPr>
          <p:cNvPr id="41" name="Picture 40" descr="A picture containing person, table, indoor, person&#10;&#10;Description automatically generated">
            <a:extLst>
              <a:ext uri="{FF2B5EF4-FFF2-40B4-BE49-F238E27FC236}">
                <a16:creationId xmlns:a16="http://schemas.microsoft.com/office/drawing/2014/main" id="{B2BB4187-80CB-DF48-B124-3CEF04908E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38109" y="6387762"/>
            <a:ext cx="3690968" cy="2468335"/>
          </a:xfrm>
          <a:prstGeom prst="rect">
            <a:avLst/>
          </a:prstGeom>
        </p:spPr>
      </p:pic>
      <p:sp>
        <p:nvSpPr>
          <p:cNvPr id="42" name="矩形 21">
            <a:extLst>
              <a:ext uri="{FF2B5EF4-FFF2-40B4-BE49-F238E27FC236}">
                <a16:creationId xmlns:a16="http://schemas.microsoft.com/office/drawing/2014/main" id="{5DFF4079-FA7A-B846-B889-85EE716BCABF}"/>
              </a:ext>
            </a:extLst>
          </p:cNvPr>
          <p:cNvSpPr/>
          <p:nvPr/>
        </p:nvSpPr>
        <p:spPr>
          <a:xfrm>
            <a:off x="12146790" y="12114584"/>
            <a:ext cx="2926262" cy="581057"/>
          </a:xfrm>
          <a:prstGeom prst="rect">
            <a:avLst/>
          </a:prstGeom>
        </p:spPr>
        <p:txBody>
          <a:bodyPr wrap="square">
            <a:spAutoFit/>
          </a:bodyPr>
          <a:lstStyle/>
          <a:p>
            <a:pPr marL="72000" algn="just">
              <a:lnSpc>
                <a:spcPct val="150000"/>
              </a:lnSpc>
            </a:pPr>
            <a:r>
              <a:rPr lang="en-US" altLang="zh-CN" sz="2400" dirty="0">
                <a:solidFill>
                  <a:schemeClr val="bg2">
                    <a:lumMod val="10000"/>
                  </a:schemeClr>
                </a:solidFill>
                <a:latin typeface="+mn-ea"/>
                <a:ea typeface="+mn-ea"/>
              </a:rPr>
              <a:t>book 13.63%</a:t>
            </a:r>
          </a:p>
        </p:txBody>
      </p:sp>
      <p:sp>
        <p:nvSpPr>
          <p:cNvPr id="43" name="矩形 21">
            <a:extLst>
              <a:ext uri="{FF2B5EF4-FFF2-40B4-BE49-F238E27FC236}">
                <a16:creationId xmlns:a16="http://schemas.microsoft.com/office/drawing/2014/main" id="{C5B970AA-719C-504D-91A4-6F548B533D1D}"/>
              </a:ext>
            </a:extLst>
          </p:cNvPr>
          <p:cNvSpPr/>
          <p:nvPr/>
        </p:nvSpPr>
        <p:spPr>
          <a:xfrm>
            <a:off x="16383619" y="12138094"/>
            <a:ext cx="2926261" cy="581057"/>
          </a:xfrm>
          <a:prstGeom prst="rect">
            <a:avLst/>
          </a:prstGeom>
        </p:spPr>
        <p:txBody>
          <a:bodyPr wrap="square">
            <a:spAutoFit/>
          </a:bodyPr>
          <a:lstStyle/>
          <a:p>
            <a:pPr marL="72000" algn="just">
              <a:lnSpc>
                <a:spcPct val="150000"/>
              </a:lnSpc>
            </a:pPr>
            <a:r>
              <a:rPr lang="en-US" altLang="zh-CN" sz="2400" dirty="0">
                <a:solidFill>
                  <a:schemeClr val="bg2">
                    <a:lumMod val="10000"/>
                  </a:schemeClr>
                </a:solidFill>
                <a:latin typeface="+mn-ea"/>
                <a:ea typeface="+mn-ea"/>
              </a:rPr>
              <a:t>handbag 13.07%</a:t>
            </a:r>
          </a:p>
        </p:txBody>
      </p:sp>
      <p:pic>
        <p:nvPicPr>
          <p:cNvPr id="44" name="Picture 43" descr="A picture containing indoor, table, sitting, food&#10;&#10;Description automatically generated">
            <a:extLst>
              <a:ext uri="{FF2B5EF4-FFF2-40B4-BE49-F238E27FC236}">
                <a16:creationId xmlns:a16="http://schemas.microsoft.com/office/drawing/2014/main" id="{EDAB042C-F22F-564D-BA45-385887CEF5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53602" y="9615670"/>
            <a:ext cx="3712633" cy="2466627"/>
          </a:xfrm>
          <a:prstGeom prst="rect">
            <a:avLst/>
          </a:prstGeom>
        </p:spPr>
      </p:pic>
      <p:pic>
        <p:nvPicPr>
          <p:cNvPr id="45" name="Picture 44" descr="A person holding an umbrella&#10;&#10;Description automatically generated">
            <a:extLst>
              <a:ext uri="{FF2B5EF4-FFF2-40B4-BE49-F238E27FC236}">
                <a16:creationId xmlns:a16="http://schemas.microsoft.com/office/drawing/2014/main" id="{0E6A1FB9-6993-6C4F-A296-CB8D2A84C3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738109" y="9589932"/>
            <a:ext cx="3703916" cy="2468335"/>
          </a:xfrm>
          <a:prstGeom prst="rect">
            <a:avLst/>
          </a:prstGeom>
        </p:spPr>
      </p:pic>
      <p:sp>
        <p:nvSpPr>
          <p:cNvPr id="20" name="TextBox 19">
            <a:extLst>
              <a:ext uri="{FF2B5EF4-FFF2-40B4-BE49-F238E27FC236}">
                <a16:creationId xmlns:a16="http://schemas.microsoft.com/office/drawing/2014/main" id="{EE6F7AA9-1FC9-E441-847D-40B35F8B7916}"/>
              </a:ext>
            </a:extLst>
          </p:cNvPr>
          <p:cNvSpPr txBox="1"/>
          <p:nvPr/>
        </p:nvSpPr>
        <p:spPr>
          <a:xfrm>
            <a:off x="736378" y="2105472"/>
            <a:ext cx="5688632" cy="646331"/>
          </a:xfrm>
          <a:prstGeom prst="rect">
            <a:avLst/>
          </a:prstGeom>
          <a:noFill/>
        </p:spPr>
        <p:txBody>
          <a:bodyPr wrap="square" rtlCol="0">
            <a:spAutoFit/>
          </a:bodyPr>
          <a:lstStyle/>
          <a:p>
            <a:r>
              <a:rPr lang="en-CN" dirty="0">
                <a:solidFill>
                  <a:schemeClr val="bg2">
                    <a:lumMod val="10000"/>
                  </a:schemeClr>
                </a:solidFill>
              </a:rPr>
              <a:t>1.SOTA比较</a:t>
            </a:r>
          </a:p>
        </p:txBody>
      </p:sp>
      <p:sp>
        <p:nvSpPr>
          <p:cNvPr id="21" name="TextBox 20">
            <a:extLst>
              <a:ext uri="{FF2B5EF4-FFF2-40B4-BE49-F238E27FC236}">
                <a16:creationId xmlns:a16="http://schemas.microsoft.com/office/drawing/2014/main" id="{71B7646E-0FB7-BD43-B141-E648F5725937}"/>
              </a:ext>
            </a:extLst>
          </p:cNvPr>
          <p:cNvSpPr txBox="1"/>
          <p:nvPr/>
        </p:nvSpPr>
        <p:spPr>
          <a:xfrm>
            <a:off x="11681594" y="2105471"/>
            <a:ext cx="5688632" cy="646331"/>
          </a:xfrm>
          <a:prstGeom prst="rect">
            <a:avLst/>
          </a:prstGeom>
          <a:noFill/>
        </p:spPr>
        <p:txBody>
          <a:bodyPr wrap="square" rtlCol="0">
            <a:spAutoFit/>
          </a:bodyPr>
          <a:lstStyle/>
          <a:p>
            <a:r>
              <a:rPr lang="en-CN" dirty="0">
                <a:solidFill>
                  <a:schemeClr val="bg2">
                    <a:lumMod val="10000"/>
                  </a:schemeClr>
                </a:solidFill>
              </a:rPr>
              <a:t>2.结果分析</a:t>
            </a:r>
          </a:p>
        </p:txBody>
      </p:sp>
      <p:sp>
        <p:nvSpPr>
          <p:cNvPr id="22" name="TextBox 21">
            <a:extLst>
              <a:ext uri="{FF2B5EF4-FFF2-40B4-BE49-F238E27FC236}">
                <a16:creationId xmlns:a16="http://schemas.microsoft.com/office/drawing/2014/main" id="{7191ED2F-98D7-1F42-8955-86A504B2D5C6}"/>
              </a:ext>
            </a:extLst>
          </p:cNvPr>
          <p:cNvSpPr txBox="1"/>
          <p:nvPr/>
        </p:nvSpPr>
        <p:spPr>
          <a:xfrm>
            <a:off x="736378" y="12673100"/>
            <a:ext cx="23258584" cy="830997"/>
          </a:xfrm>
          <a:prstGeom prst="rect">
            <a:avLst/>
          </a:prstGeom>
          <a:noFill/>
        </p:spPr>
        <p:txBody>
          <a:bodyPr wrap="square" rtlCol="0">
            <a:spAutoFit/>
          </a:bodyPr>
          <a:lstStyle/>
          <a:p>
            <a:r>
              <a:rPr lang="en-US" altLang="zh-CN" sz="2400" dirty="0">
                <a:solidFill>
                  <a:srgbClr val="0D57A2"/>
                </a:solidFill>
              </a:rPr>
              <a:t>1.</a:t>
            </a:r>
            <a:r>
              <a:rPr lang="zh-CN" altLang="en-CN" sz="2400" dirty="0">
                <a:solidFill>
                  <a:srgbClr val="0D57A2"/>
                </a:solidFill>
              </a:rPr>
              <a:t>单模型</a:t>
            </a:r>
            <a:r>
              <a:rPr lang="en-US" altLang="zh-CN" sz="2400" dirty="0">
                <a:solidFill>
                  <a:srgbClr val="0D57A2"/>
                </a:solidFill>
              </a:rPr>
              <a:t>DetectoRS</a:t>
            </a:r>
            <a:r>
              <a:rPr lang="zh-CN" altLang="en-US" sz="2400" dirty="0">
                <a:solidFill>
                  <a:srgbClr val="0D57A2"/>
                </a:solidFill>
              </a:rPr>
              <a:t>取得了</a:t>
            </a:r>
            <a:r>
              <a:rPr lang="en-US" altLang="zh-CN" sz="2400" dirty="0">
                <a:solidFill>
                  <a:srgbClr val="0D57A2"/>
                </a:solidFill>
              </a:rPr>
              <a:t>53%</a:t>
            </a:r>
            <a:r>
              <a:rPr lang="zh-CN" altLang="en-US" sz="2400" dirty="0">
                <a:solidFill>
                  <a:srgbClr val="0D57A2"/>
                </a:solidFill>
              </a:rPr>
              <a:t>的结果，是相同</a:t>
            </a:r>
            <a:r>
              <a:rPr lang="en-US" altLang="zh-CN" sz="2400" dirty="0">
                <a:solidFill>
                  <a:srgbClr val="0D57A2"/>
                </a:solidFill>
              </a:rPr>
              <a:t>setting</a:t>
            </a:r>
            <a:r>
              <a:rPr lang="zh-CN" altLang="en-US" sz="2400" dirty="0">
                <a:solidFill>
                  <a:srgbClr val="0D57A2"/>
                </a:solidFill>
              </a:rPr>
              <a:t>下的</a:t>
            </a:r>
            <a:r>
              <a:rPr lang="en-US" altLang="zh-CN" sz="2400" dirty="0">
                <a:solidFill>
                  <a:srgbClr val="0D57A2"/>
                </a:solidFill>
              </a:rPr>
              <a:t>sota</a:t>
            </a:r>
            <a:r>
              <a:rPr lang="zh-CN" altLang="en-US" sz="2400" dirty="0">
                <a:solidFill>
                  <a:srgbClr val="0D57A2"/>
                </a:solidFill>
              </a:rPr>
              <a:t>方法。</a:t>
            </a:r>
            <a:endParaRPr lang="en-US" altLang="zh-CN" sz="2400" dirty="0">
              <a:solidFill>
                <a:srgbClr val="0D57A2"/>
              </a:solidFill>
            </a:endParaRPr>
          </a:p>
          <a:p>
            <a:r>
              <a:rPr lang="en-US" altLang="zh-CN" sz="2400" dirty="0">
                <a:solidFill>
                  <a:srgbClr val="0D57A2"/>
                </a:solidFill>
              </a:rPr>
              <a:t>2.</a:t>
            </a:r>
            <a:r>
              <a:rPr lang="zh-CN" altLang="en-US" sz="2400" dirty="0">
                <a:solidFill>
                  <a:srgbClr val="0D57A2"/>
                </a:solidFill>
              </a:rPr>
              <a:t>不同类别的结果差距显著，简单的类别如</a:t>
            </a:r>
            <a:r>
              <a:rPr lang="en-US" altLang="zh-CN" sz="2400" dirty="0">
                <a:solidFill>
                  <a:srgbClr val="0D57A2"/>
                </a:solidFill>
              </a:rPr>
              <a:t>bear</a:t>
            </a:r>
            <a:r>
              <a:rPr lang="zh-CN" altLang="en-US" sz="2400" dirty="0">
                <a:solidFill>
                  <a:srgbClr val="0D57A2"/>
                </a:solidFill>
              </a:rPr>
              <a:t>和</a:t>
            </a:r>
            <a:r>
              <a:rPr lang="en-US" altLang="zh-CN" sz="2400" dirty="0">
                <a:solidFill>
                  <a:srgbClr val="0D57A2"/>
                </a:solidFill>
              </a:rPr>
              <a:t>bus</a:t>
            </a:r>
            <a:r>
              <a:rPr lang="zh-CN" altLang="en-US" sz="2400" dirty="0">
                <a:solidFill>
                  <a:srgbClr val="0D57A2"/>
                </a:solidFill>
              </a:rPr>
              <a:t>分别获得了</a:t>
            </a:r>
            <a:r>
              <a:rPr lang="en-US" altLang="zh-CN" sz="2400" dirty="0">
                <a:solidFill>
                  <a:srgbClr val="0D57A2"/>
                </a:solidFill>
              </a:rPr>
              <a:t>70.14%</a:t>
            </a:r>
            <a:r>
              <a:rPr lang="zh-CN" altLang="en-US" sz="2400" dirty="0">
                <a:solidFill>
                  <a:srgbClr val="0D57A2"/>
                </a:solidFill>
              </a:rPr>
              <a:t>和</a:t>
            </a:r>
            <a:r>
              <a:rPr lang="en-US" altLang="zh-CN" sz="2400" dirty="0">
                <a:solidFill>
                  <a:srgbClr val="0D57A2"/>
                </a:solidFill>
              </a:rPr>
              <a:t>64.26%</a:t>
            </a:r>
            <a:r>
              <a:rPr lang="zh-CN" altLang="en-US" sz="2400" dirty="0">
                <a:solidFill>
                  <a:srgbClr val="0D57A2"/>
                </a:solidFill>
              </a:rPr>
              <a:t>的</a:t>
            </a:r>
            <a:r>
              <a:rPr lang="en-US" altLang="zh-CN" sz="2400" dirty="0">
                <a:solidFill>
                  <a:srgbClr val="0D57A2"/>
                </a:solidFill>
              </a:rPr>
              <a:t>mAP</a:t>
            </a:r>
            <a:r>
              <a:rPr lang="zh-CN" altLang="en-US" sz="2400" dirty="0">
                <a:solidFill>
                  <a:srgbClr val="0D57A2"/>
                </a:solidFill>
              </a:rPr>
              <a:t>，困难的类别如</a:t>
            </a:r>
            <a:r>
              <a:rPr lang="en-US" altLang="zh-CN" sz="2400" dirty="0">
                <a:solidFill>
                  <a:srgbClr val="0D57A2"/>
                </a:solidFill>
              </a:rPr>
              <a:t>hair drier</a:t>
            </a:r>
            <a:r>
              <a:rPr lang="zh-CN" altLang="en-US" sz="2400" dirty="0">
                <a:solidFill>
                  <a:srgbClr val="0D57A2"/>
                </a:solidFill>
              </a:rPr>
              <a:t>只有</a:t>
            </a:r>
            <a:r>
              <a:rPr lang="en-US" altLang="zh-CN" sz="2400" dirty="0">
                <a:solidFill>
                  <a:srgbClr val="0D57A2"/>
                </a:solidFill>
              </a:rPr>
              <a:t>5.92%</a:t>
            </a:r>
            <a:r>
              <a:rPr lang="zh-CN" altLang="en-US" sz="2400" dirty="0">
                <a:solidFill>
                  <a:srgbClr val="0D57A2"/>
                </a:solidFill>
              </a:rPr>
              <a:t>的</a:t>
            </a:r>
            <a:r>
              <a:rPr lang="en-US" altLang="zh-CN" sz="2400" dirty="0">
                <a:solidFill>
                  <a:srgbClr val="0D57A2"/>
                </a:solidFill>
              </a:rPr>
              <a:t>mAP</a:t>
            </a:r>
            <a:r>
              <a:rPr lang="zh-CN" altLang="en-US" sz="2400" dirty="0">
                <a:solidFill>
                  <a:srgbClr val="0D57A2"/>
                </a:solidFill>
              </a:rPr>
              <a:t>。</a:t>
            </a:r>
            <a:endParaRPr lang="en-US" altLang="zh-CN" sz="2400" dirty="0">
              <a:solidFill>
                <a:srgbClr val="0D57A2"/>
              </a:solidFill>
            </a:endParaRPr>
          </a:p>
        </p:txBody>
      </p:sp>
    </p:spTree>
    <p:extLst>
      <p:ext uri="{BB962C8B-B14F-4D97-AF65-F5344CB8AC3E}">
        <p14:creationId xmlns:p14="http://schemas.microsoft.com/office/powerpoint/2010/main" val="2165233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6607" y="665312"/>
            <a:ext cx="19117865" cy="790650"/>
          </a:xfrm>
        </p:spPr>
        <p:txBody>
          <a:bodyPr/>
          <a:lstStyle/>
          <a:p>
            <a:r>
              <a:rPr lang="en-US" altLang="zh-CN" dirty="0"/>
              <a:t>SOTA</a:t>
            </a:r>
            <a:endParaRPr lang="zh-CN" altLang="en-US" dirty="0"/>
          </a:p>
        </p:txBody>
      </p:sp>
      <p:pic>
        <p:nvPicPr>
          <p:cNvPr id="20" name="Picture 19">
            <a:extLst>
              <a:ext uri="{FF2B5EF4-FFF2-40B4-BE49-F238E27FC236}">
                <a16:creationId xmlns:a16="http://schemas.microsoft.com/office/drawing/2014/main" id="{8EF90F40-AB4D-0D4C-B677-5C931DEF4AA3}"/>
              </a:ext>
            </a:extLst>
          </p:cNvPr>
          <p:cNvPicPr>
            <a:picLocks noChangeAspect="1"/>
          </p:cNvPicPr>
          <p:nvPr/>
        </p:nvPicPr>
        <p:blipFill>
          <a:blip r:embed="rId3"/>
          <a:stretch>
            <a:fillRect/>
          </a:stretch>
        </p:blipFill>
        <p:spPr>
          <a:xfrm>
            <a:off x="952402" y="3244562"/>
            <a:ext cx="7553817" cy="2364262"/>
          </a:xfrm>
          <a:prstGeom prst="rect">
            <a:avLst/>
          </a:prstGeom>
        </p:spPr>
      </p:pic>
      <p:sp>
        <p:nvSpPr>
          <p:cNvPr id="21" name="TextBox 20">
            <a:extLst>
              <a:ext uri="{FF2B5EF4-FFF2-40B4-BE49-F238E27FC236}">
                <a16:creationId xmlns:a16="http://schemas.microsoft.com/office/drawing/2014/main" id="{08C12E15-936A-CC44-8AE9-90541656F82A}"/>
              </a:ext>
            </a:extLst>
          </p:cNvPr>
          <p:cNvSpPr txBox="1"/>
          <p:nvPr/>
        </p:nvSpPr>
        <p:spPr>
          <a:xfrm>
            <a:off x="5297558" y="7227891"/>
            <a:ext cx="3047510" cy="523220"/>
          </a:xfrm>
          <a:prstGeom prst="rect">
            <a:avLst/>
          </a:prstGeom>
          <a:noFill/>
        </p:spPr>
        <p:txBody>
          <a:bodyPr wrap="square" rtlCol="0">
            <a:spAutoFit/>
          </a:bodyPr>
          <a:lstStyle/>
          <a:p>
            <a:pPr algn="ctr"/>
            <a:r>
              <a:rPr lang="en-CN" sz="2800" dirty="0">
                <a:solidFill>
                  <a:schemeClr val="accent1"/>
                </a:solidFill>
              </a:rPr>
              <a:t>错误类型定义</a:t>
            </a:r>
          </a:p>
        </p:txBody>
      </p:sp>
      <p:sp>
        <p:nvSpPr>
          <p:cNvPr id="11" name="TextBox 10">
            <a:extLst>
              <a:ext uri="{FF2B5EF4-FFF2-40B4-BE49-F238E27FC236}">
                <a16:creationId xmlns:a16="http://schemas.microsoft.com/office/drawing/2014/main" id="{EEB280D2-9545-E84E-90D6-88479169D51F}"/>
              </a:ext>
            </a:extLst>
          </p:cNvPr>
          <p:cNvSpPr txBox="1"/>
          <p:nvPr/>
        </p:nvSpPr>
        <p:spPr>
          <a:xfrm>
            <a:off x="804543" y="2176889"/>
            <a:ext cx="5688632" cy="646331"/>
          </a:xfrm>
          <a:prstGeom prst="rect">
            <a:avLst/>
          </a:prstGeom>
          <a:noFill/>
        </p:spPr>
        <p:txBody>
          <a:bodyPr wrap="square" rtlCol="0">
            <a:spAutoFit/>
          </a:bodyPr>
          <a:lstStyle/>
          <a:p>
            <a:r>
              <a:rPr lang="en-US" altLang="zh-CN" dirty="0">
                <a:solidFill>
                  <a:schemeClr val="bg2">
                    <a:lumMod val="10000"/>
                  </a:schemeClr>
                </a:solidFill>
              </a:rPr>
              <a:t>3</a:t>
            </a:r>
            <a:r>
              <a:rPr lang="en-CN" dirty="0">
                <a:solidFill>
                  <a:schemeClr val="bg2">
                    <a:lumMod val="10000"/>
                  </a:schemeClr>
                </a:solidFill>
              </a:rPr>
              <a:t>.错误类型分析</a:t>
            </a:r>
          </a:p>
        </p:txBody>
      </p:sp>
      <p:sp>
        <p:nvSpPr>
          <p:cNvPr id="13" name="TextBox 12">
            <a:extLst>
              <a:ext uri="{FF2B5EF4-FFF2-40B4-BE49-F238E27FC236}">
                <a16:creationId xmlns:a16="http://schemas.microsoft.com/office/drawing/2014/main" id="{F5C8230B-B506-F34A-9D5E-9BB6801EA32B}"/>
              </a:ext>
            </a:extLst>
          </p:cNvPr>
          <p:cNvSpPr txBox="1"/>
          <p:nvPr/>
        </p:nvSpPr>
        <p:spPr>
          <a:xfrm>
            <a:off x="804543" y="12635189"/>
            <a:ext cx="23258584" cy="830997"/>
          </a:xfrm>
          <a:prstGeom prst="rect">
            <a:avLst/>
          </a:prstGeom>
          <a:noFill/>
        </p:spPr>
        <p:txBody>
          <a:bodyPr wrap="square" rtlCol="0">
            <a:spAutoFit/>
          </a:bodyPr>
          <a:lstStyle/>
          <a:p>
            <a:r>
              <a:rPr lang="en-US" altLang="zh-CN" sz="2400" dirty="0">
                <a:solidFill>
                  <a:srgbClr val="0D57A2"/>
                </a:solidFill>
              </a:rPr>
              <a:t>1.</a:t>
            </a:r>
            <a:r>
              <a:rPr lang="zh-CN" altLang="en-US" sz="2400" dirty="0">
                <a:solidFill>
                  <a:srgbClr val="0D57A2"/>
                </a:solidFill>
              </a:rPr>
              <a:t>漏检</a:t>
            </a:r>
            <a:r>
              <a:rPr lang="en-US" altLang="zh-CN" sz="2400" dirty="0">
                <a:solidFill>
                  <a:srgbClr val="0D57A2"/>
                </a:solidFill>
              </a:rPr>
              <a:t>/</a:t>
            </a:r>
            <a:r>
              <a:rPr lang="zh-CN" altLang="en-US" sz="2400" dirty="0">
                <a:solidFill>
                  <a:srgbClr val="0D57A2"/>
                </a:solidFill>
              </a:rPr>
              <a:t>误检在所有检测器中都是比较大的问题。</a:t>
            </a:r>
            <a:endParaRPr lang="en-US" altLang="zh-CN" sz="2400" dirty="0">
              <a:solidFill>
                <a:srgbClr val="0D57A2"/>
              </a:solidFill>
            </a:endParaRPr>
          </a:p>
          <a:p>
            <a:r>
              <a:rPr lang="en-US" altLang="zh-CN" sz="2400" dirty="0">
                <a:solidFill>
                  <a:srgbClr val="0D57A2"/>
                </a:solidFill>
              </a:rPr>
              <a:t>2.</a:t>
            </a:r>
            <a:r>
              <a:rPr lang="zh-CN" altLang="en-US" sz="2400" dirty="0">
                <a:solidFill>
                  <a:srgbClr val="0D57A2"/>
                </a:solidFill>
              </a:rPr>
              <a:t>两阶段检测器的定位</a:t>
            </a:r>
            <a:r>
              <a:rPr lang="en-US" altLang="zh-CN" sz="2400" dirty="0">
                <a:solidFill>
                  <a:srgbClr val="0D57A2"/>
                </a:solidFill>
              </a:rPr>
              <a:t>/</a:t>
            </a:r>
            <a:r>
              <a:rPr lang="zh-CN" altLang="en-US" sz="2400" dirty="0">
                <a:solidFill>
                  <a:srgbClr val="0D57A2"/>
                </a:solidFill>
              </a:rPr>
              <a:t>分类不准的问题依然很显著。</a:t>
            </a:r>
            <a:endParaRPr lang="en-US" altLang="zh-CN" sz="2400" dirty="0">
              <a:solidFill>
                <a:srgbClr val="0D57A2"/>
              </a:solidFill>
            </a:endParaRPr>
          </a:p>
        </p:txBody>
      </p:sp>
      <p:pic>
        <p:nvPicPr>
          <p:cNvPr id="14" name="Picture 13" descr="Diagram&#10;&#10;Description automatically generated">
            <a:extLst>
              <a:ext uri="{FF2B5EF4-FFF2-40B4-BE49-F238E27FC236}">
                <a16:creationId xmlns:a16="http://schemas.microsoft.com/office/drawing/2014/main" id="{497C6954-889C-7241-AAEE-4E95FF3D65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607" y="5800994"/>
            <a:ext cx="7806494" cy="5854871"/>
          </a:xfrm>
          <a:prstGeom prst="rect">
            <a:avLst/>
          </a:prstGeom>
        </p:spPr>
      </p:pic>
      <p:sp>
        <p:nvSpPr>
          <p:cNvPr id="15" name="矩形 21">
            <a:extLst>
              <a:ext uri="{FF2B5EF4-FFF2-40B4-BE49-F238E27FC236}">
                <a16:creationId xmlns:a16="http://schemas.microsoft.com/office/drawing/2014/main" id="{A3B36EB1-76F7-044B-AEA6-7661270A6E73}"/>
              </a:ext>
            </a:extLst>
          </p:cNvPr>
          <p:cNvSpPr/>
          <p:nvPr/>
        </p:nvSpPr>
        <p:spPr>
          <a:xfrm>
            <a:off x="2603580" y="11625888"/>
            <a:ext cx="4966422" cy="581057"/>
          </a:xfrm>
          <a:prstGeom prst="rect">
            <a:avLst/>
          </a:prstGeom>
        </p:spPr>
        <p:txBody>
          <a:bodyPr wrap="square">
            <a:spAutoFit/>
          </a:bodyPr>
          <a:lstStyle/>
          <a:p>
            <a:pPr marL="72000" algn="just">
              <a:lnSpc>
                <a:spcPct val="150000"/>
              </a:lnSpc>
            </a:pPr>
            <a:r>
              <a:rPr lang="en-US" altLang="zh-CN" sz="2400" dirty="0">
                <a:solidFill>
                  <a:schemeClr val="accent5">
                    <a:lumMod val="50000"/>
                  </a:schemeClr>
                </a:solidFill>
                <a:latin typeface="+mn-ea"/>
                <a:ea typeface="+mn-ea"/>
              </a:rPr>
              <a:t>DetectoRS</a:t>
            </a:r>
            <a:r>
              <a:rPr lang="zh-CN" altLang="en-US" sz="2400" dirty="0">
                <a:solidFill>
                  <a:schemeClr val="accent5">
                    <a:lumMod val="50000"/>
                  </a:schemeClr>
                </a:solidFill>
                <a:latin typeface="+mn-ea"/>
                <a:ea typeface="+mn-ea"/>
              </a:rPr>
              <a:t>模型在</a:t>
            </a:r>
            <a:r>
              <a:rPr lang="en-US" altLang="zh-CN" sz="2400" dirty="0">
                <a:solidFill>
                  <a:schemeClr val="accent5">
                    <a:lumMod val="50000"/>
                  </a:schemeClr>
                </a:solidFill>
                <a:latin typeface="+mn-ea"/>
                <a:ea typeface="+mn-ea"/>
              </a:rPr>
              <a:t>80</a:t>
            </a:r>
            <a:r>
              <a:rPr lang="zh-CN" altLang="en-US" sz="2400" dirty="0">
                <a:solidFill>
                  <a:schemeClr val="accent5">
                    <a:lumMod val="50000"/>
                  </a:schemeClr>
                </a:solidFill>
                <a:latin typeface="+mn-ea"/>
                <a:ea typeface="+mn-ea"/>
              </a:rPr>
              <a:t>类的</a:t>
            </a:r>
            <a:r>
              <a:rPr lang="en-US" altLang="zh-CN" sz="2400" dirty="0">
                <a:solidFill>
                  <a:schemeClr val="accent5">
                    <a:lumMod val="50000"/>
                  </a:schemeClr>
                </a:solidFill>
                <a:latin typeface="+mn-ea"/>
                <a:ea typeface="+mn-ea"/>
              </a:rPr>
              <a:t>PR</a:t>
            </a:r>
            <a:r>
              <a:rPr lang="zh-CN" altLang="en-US" sz="2400" dirty="0">
                <a:solidFill>
                  <a:schemeClr val="accent5">
                    <a:lumMod val="50000"/>
                  </a:schemeClr>
                </a:solidFill>
                <a:latin typeface="+mn-ea"/>
                <a:ea typeface="+mn-ea"/>
              </a:rPr>
              <a:t>曲线</a:t>
            </a:r>
            <a:endParaRPr lang="en-US" altLang="zh-CN" sz="2400" dirty="0">
              <a:solidFill>
                <a:schemeClr val="accent5">
                  <a:lumMod val="50000"/>
                </a:schemeClr>
              </a:solidFill>
              <a:latin typeface="+mn-ea"/>
              <a:ea typeface="+mn-ea"/>
            </a:endParaRPr>
          </a:p>
        </p:txBody>
      </p:sp>
      <p:sp>
        <p:nvSpPr>
          <p:cNvPr id="16" name="矩形 21">
            <a:extLst>
              <a:ext uri="{FF2B5EF4-FFF2-40B4-BE49-F238E27FC236}">
                <a16:creationId xmlns:a16="http://schemas.microsoft.com/office/drawing/2014/main" id="{62D686AE-8A07-BB41-BABB-875E5A5DDA10}"/>
              </a:ext>
            </a:extLst>
          </p:cNvPr>
          <p:cNvSpPr/>
          <p:nvPr/>
        </p:nvSpPr>
        <p:spPr>
          <a:xfrm>
            <a:off x="19602474" y="4124618"/>
            <a:ext cx="5031208" cy="1689052"/>
          </a:xfrm>
          <a:prstGeom prst="rect">
            <a:avLst/>
          </a:prstGeom>
        </p:spPr>
        <p:txBody>
          <a:bodyPr wrap="square">
            <a:spAutoFit/>
          </a:bodyPr>
          <a:lstStyle/>
          <a:p>
            <a:pPr marL="72000" algn="just">
              <a:lnSpc>
                <a:spcPct val="150000"/>
              </a:lnSpc>
            </a:pPr>
            <a:r>
              <a:rPr lang="en-US" altLang="zh-CN" sz="2400" dirty="0">
                <a:solidFill>
                  <a:schemeClr val="accent5">
                    <a:lumMod val="50000"/>
                  </a:schemeClr>
                </a:solidFill>
                <a:latin typeface="+mn-ea"/>
                <a:ea typeface="+mn-ea"/>
              </a:rPr>
              <a:t>AP</a:t>
            </a:r>
            <a:r>
              <a:rPr lang="zh-CN" altLang="en-US" sz="2400" dirty="0">
                <a:solidFill>
                  <a:schemeClr val="accent5">
                    <a:lumMod val="50000"/>
                  </a:schemeClr>
                </a:solidFill>
                <a:latin typeface="+mn-ea"/>
                <a:ea typeface="+mn-ea"/>
              </a:rPr>
              <a:t> 前</a:t>
            </a:r>
            <a:r>
              <a:rPr lang="en-US" altLang="zh-CN" sz="2400" dirty="0">
                <a:solidFill>
                  <a:schemeClr val="accent5">
                    <a:lumMod val="50000"/>
                  </a:schemeClr>
                </a:solidFill>
                <a:latin typeface="+mn-ea"/>
                <a:ea typeface="+mn-ea"/>
              </a:rPr>
              <a:t>2</a:t>
            </a:r>
            <a:r>
              <a:rPr lang="zh-CN" altLang="en-US" sz="2400" dirty="0">
                <a:solidFill>
                  <a:schemeClr val="accent5">
                    <a:lumMod val="50000"/>
                  </a:schemeClr>
                </a:solidFill>
                <a:latin typeface="+mn-ea"/>
                <a:ea typeface="+mn-ea"/>
              </a:rPr>
              <a:t>名的</a:t>
            </a:r>
            <a:r>
              <a:rPr lang="en-US" altLang="zh-CN" sz="2400" dirty="0">
                <a:solidFill>
                  <a:schemeClr val="accent5">
                    <a:lumMod val="50000"/>
                  </a:schemeClr>
                </a:solidFill>
                <a:latin typeface="+mn-ea"/>
                <a:ea typeface="+mn-ea"/>
              </a:rPr>
              <a:t>PR</a:t>
            </a:r>
            <a:r>
              <a:rPr lang="zh-CN" altLang="en-US" sz="2400" dirty="0">
                <a:solidFill>
                  <a:schemeClr val="accent5">
                    <a:lumMod val="50000"/>
                  </a:schemeClr>
                </a:solidFill>
                <a:latin typeface="+mn-ea"/>
                <a:ea typeface="+mn-ea"/>
              </a:rPr>
              <a:t>曲线</a:t>
            </a:r>
            <a:endParaRPr lang="en-US" altLang="zh-CN" sz="2400" dirty="0">
              <a:solidFill>
                <a:schemeClr val="accent5">
                  <a:lumMod val="50000"/>
                </a:schemeClr>
              </a:solidFill>
              <a:latin typeface="+mn-ea"/>
              <a:ea typeface="+mn-ea"/>
            </a:endParaRPr>
          </a:p>
          <a:p>
            <a:pPr marL="72000" algn="just">
              <a:lnSpc>
                <a:spcPct val="150000"/>
              </a:lnSpc>
            </a:pPr>
            <a:r>
              <a:rPr lang="en-US" altLang="zh-CN" sz="2400" dirty="0">
                <a:solidFill>
                  <a:schemeClr val="accent5">
                    <a:lumMod val="50000"/>
                  </a:schemeClr>
                </a:solidFill>
                <a:latin typeface="+mn-ea"/>
                <a:ea typeface="+mn-ea"/>
              </a:rPr>
              <a:t>IoU=0.5 Bus: P=80 ,R=78</a:t>
            </a:r>
          </a:p>
          <a:p>
            <a:pPr marL="72000" algn="just">
              <a:lnSpc>
                <a:spcPct val="150000"/>
              </a:lnSpc>
            </a:pPr>
            <a:r>
              <a:rPr lang="en-US" altLang="zh-CN" sz="2400" dirty="0">
                <a:solidFill>
                  <a:schemeClr val="accent5">
                    <a:lumMod val="50000"/>
                  </a:schemeClr>
                </a:solidFill>
                <a:latin typeface="+mn-ea"/>
                <a:ea typeface="+mn-ea"/>
              </a:rPr>
              <a:t>IoU=0.5 Bear: P=90, R=90</a:t>
            </a:r>
          </a:p>
        </p:txBody>
      </p:sp>
      <p:sp>
        <p:nvSpPr>
          <p:cNvPr id="17" name="矩形 21">
            <a:extLst>
              <a:ext uri="{FF2B5EF4-FFF2-40B4-BE49-F238E27FC236}">
                <a16:creationId xmlns:a16="http://schemas.microsoft.com/office/drawing/2014/main" id="{7F7B532F-FD7B-D348-BE7E-7EF0837F939A}"/>
              </a:ext>
            </a:extLst>
          </p:cNvPr>
          <p:cNvSpPr/>
          <p:nvPr/>
        </p:nvSpPr>
        <p:spPr>
          <a:xfrm>
            <a:off x="19534305" y="8482327"/>
            <a:ext cx="5031208" cy="1689052"/>
          </a:xfrm>
          <a:prstGeom prst="rect">
            <a:avLst/>
          </a:prstGeom>
        </p:spPr>
        <p:txBody>
          <a:bodyPr wrap="square">
            <a:spAutoFit/>
          </a:bodyPr>
          <a:lstStyle/>
          <a:p>
            <a:pPr marL="72000" algn="just">
              <a:lnSpc>
                <a:spcPct val="150000"/>
              </a:lnSpc>
            </a:pPr>
            <a:r>
              <a:rPr lang="en-US" altLang="zh-CN" sz="2400" dirty="0">
                <a:solidFill>
                  <a:schemeClr val="accent5">
                    <a:lumMod val="50000"/>
                  </a:schemeClr>
                </a:solidFill>
                <a:latin typeface="+mn-ea"/>
                <a:ea typeface="+mn-ea"/>
              </a:rPr>
              <a:t>AP</a:t>
            </a:r>
            <a:r>
              <a:rPr lang="zh-CN" altLang="en-US" sz="2400" dirty="0">
                <a:solidFill>
                  <a:schemeClr val="accent5">
                    <a:lumMod val="50000"/>
                  </a:schemeClr>
                </a:solidFill>
                <a:latin typeface="+mn-ea"/>
                <a:ea typeface="+mn-ea"/>
              </a:rPr>
              <a:t> 后</a:t>
            </a:r>
            <a:r>
              <a:rPr lang="en-US" altLang="zh-CN" sz="2400" dirty="0">
                <a:solidFill>
                  <a:schemeClr val="accent5">
                    <a:lumMod val="50000"/>
                  </a:schemeClr>
                </a:solidFill>
                <a:latin typeface="+mn-ea"/>
                <a:ea typeface="+mn-ea"/>
              </a:rPr>
              <a:t>2</a:t>
            </a:r>
            <a:r>
              <a:rPr lang="zh-CN" altLang="en-US" sz="2400" dirty="0">
                <a:solidFill>
                  <a:schemeClr val="accent5">
                    <a:lumMod val="50000"/>
                  </a:schemeClr>
                </a:solidFill>
                <a:latin typeface="+mn-ea"/>
                <a:ea typeface="+mn-ea"/>
              </a:rPr>
              <a:t>名的</a:t>
            </a:r>
            <a:r>
              <a:rPr lang="en-US" altLang="zh-CN" sz="2400" dirty="0">
                <a:solidFill>
                  <a:schemeClr val="accent5">
                    <a:lumMod val="50000"/>
                  </a:schemeClr>
                </a:solidFill>
                <a:latin typeface="+mn-ea"/>
                <a:ea typeface="+mn-ea"/>
              </a:rPr>
              <a:t>PR</a:t>
            </a:r>
            <a:r>
              <a:rPr lang="zh-CN" altLang="en-US" sz="2400" dirty="0">
                <a:solidFill>
                  <a:schemeClr val="accent5">
                    <a:lumMod val="50000"/>
                  </a:schemeClr>
                </a:solidFill>
                <a:latin typeface="+mn-ea"/>
                <a:ea typeface="+mn-ea"/>
              </a:rPr>
              <a:t>曲线</a:t>
            </a:r>
            <a:endParaRPr lang="en-US" altLang="zh-CN" sz="2400" dirty="0">
              <a:solidFill>
                <a:schemeClr val="accent5">
                  <a:lumMod val="50000"/>
                </a:schemeClr>
              </a:solidFill>
              <a:latin typeface="+mn-ea"/>
              <a:ea typeface="+mn-ea"/>
            </a:endParaRPr>
          </a:p>
          <a:p>
            <a:pPr marL="72000" algn="just">
              <a:lnSpc>
                <a:spcPct val="150000"/>
              </a:lnSpc>
            </a:pPr>
            <a:r>
              <a:rPr lang="en-US" altLang="zh-CN" sz="2400" dirty="0">
                <a:solidFill>
                  <a:schemeClr val="accent5">
                    <a:lumMod val="50000"/>
                  </a:schemeClr>
                </a:solidFill>
                <a:latin typeface="+mn-ea"/>
                <a:ea typeface="+mn-ea"/>
              </a:rPr>
              <a:t>IoU=0.5 Hair drier: P=30 ,R=30</a:t>
            </a:r>
          </a:p>
          <a:p>
            <a:pPr marL="72000" algn="just">
              <a:lnSpc>
                <a:spcPct val="150000"/>
              </a:lnSpc>
            </a:pPr>
            <a:r>
              <a:rPr lang="en-US" altLang="zh-CN" sz="2400" dirty="0">
                <a:solidFill>
                  <a:schemeClr val="accent5">
                    <a:lumMod val="50000"/>
                  </a:schemeClr>
                </a:solidFill>
                <a:latin typeface="+mn-ea"/>
                <a:ea typeface="+mn-ea"/>
              </a:rPr>
              <a:t>IoU=0.5 knife: P=60, R=30</a:t>
            </a:r>
          </a:p>
        </p:txBody>
      </p:sp>
      <p:pic>
        <p:nvPicPr>
          <p:cNvPr id="18" name="Picture 17" descr="Chart&#10;&#10;Description automatically generated">
            <a:extLst>
              <a:ext uri="{FF2B5EF4-FFF2-40B4-BE49-F238E27FC236}">
                <a16:creationId xmlns:a16="http://schemas.microsoft.com/office/drawing/2014/main" id="{0DF6F946-927F-994E-9F44-79056E958D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3242" y="2725081"/>
            <a:ext cx="5842000" cy="4381500"/>
          </a:xfrm>
          <a:prstGeom prst="rect">
            <a:avLst/>
          </a:prstGeom>
        </p:spPr>
      </p:pic>
      <p:pic>
        <p:nvPicPr>
          <p:cNvPr id="19" name="Picture 18" descr="Chart&#10;&#10;Description automatically generated">
            <a:extLst>
              <a:ext uri="{FF2B5EF4-FFF2-40B4-BE49-F238E27FC236}">
                <a16:creationId xmlns:a16="http://schemas.microsoft.com/office/drawing/2014/main" id="{701646EE-C203-E840-82EB-B7B01EE7D7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88466" y="2725081"/>
            <a:ext cx="5842000" cy="4381500"/>
          </a:xfrm>
          <a:prstGeom prst="rect">
            <a:avLst/>
          </a:prstGeom>
        </p:spPr>
      </p:pic>
      <p:pic>
        <p:nvPicPr>
          <p:cNvPr id="23" name="Picture 22" descr="Chart&#10;&#10;Description automatically generated">
            <a:extLst>
              <a:ext uri="{FF2B5EF4-FFF2-40B4-BE49-F238E27FC236}">
                <a16:creationId xmlns:a16="http://schemas.microsoft.com/office/drawing/2014/main" id="{B30B8231-76BD-2F44-B2DB-D69A89C7BE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13242" y="7391289"/>
            <a:ext cx="5842000" cy="4381500"/>
          </a:xfrm>
          <a:prstGeom prst="rect">
            <a:avLst/>
          </a:prstGeom>
        </p:spPr>
      </p:pic>
      <p:pic>
        <p:nvPicPr>
          <p:cNvPr id="26" name="Picture 25" descr="A picture containing chart&#10;&#10;Description automatically generated">
            <a:extLst>
              <a:ext uri="{FF2B5EF4-FFF2-40B4-BE49-F238E27FC236}">
                <a16:creationId xmlns:a16="http://schemas.microsoft.com/office/drawing/2014/main" id="{93ED46F2-1E0E-7B47-ACBD-7DE12FC600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760474" y="7391289"/>
            <a:ext cx="5842000" cy="4381500"/>
          </a:xfrm>
          <a:prstGeom prst="rect">
            <a:avLst/>
          </a:prstGeom>
        </p:spPr>
      </p:pic>
    </p:spTree>
    <p:extLst>
      <p:ext uri="{BB962C8B-B14F-4D97-AF65-F5344CB8AC3E}">
        <p14:creationId xmlns:p14="http://schemas.microsoft.com/office/powerpoint/2010/main" val="1127521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E57A2"/>
                </a:solidFill>
              </a:rPr>
              <a:t>References</a:t>
            </a:r>
            <a:endParaRPr lang="zh-CN" altLang="en-US" dirty="0">
              <a:solidFill>
                <a:srgbClr val="686F76"/>
              </a:solidFill>
            </a:endParaRPr>
          </a:p>
        </p:txBody>
      </p:sp>
      <p:sp>
        <p:nvSpPr>
          <p:cNvPr id="7" name="TextBox 6">
            <a:extLst>
              <a:ext uri="{FF2B5EF4-FFF2-40B4-BE49-F238E27FC236}">
                <a16:creationId xmlns:a16="http://schemas.microsoft.com/office/drawing/2014/main" id="{850689D6-B4FE-DB4C-9B3D-5D8F58F1D41F}"/>
              </a:ext>
            </a:extLst>
          </p:cNvPr>
          <p:cNvSpPr txBox="1"/>
          <p:nvPr/>
        </p:nvSpPr>
        <p:spPr>
          <a:xfrm>
            <a:off x="772640" y="1673424"/>
            <a:ext cx="19837946" cy="10864513"/>
          </a:xfrm>
          <a:prstGeom prst="rect">
            <a:avLst/>
          </a:prstGeom>
          <a:noFill/>
        </p:spPr>
        <p:txBody>
          <a:bodyPr wrap="square" rtlCol="0">
            <a:spAutoFit/>
          </a:bodyPr>
          <a:lstStyle/>
          <a:p>
            <a:pPr marL="571500" indent="-571500">
              <a:buFont typeface="Arial" panose="020B0604020202020204" pitchFamily="34" charset="0"/>
              <a:buChar char="•"/>
            </a:pPr>
            <a:r>
              <a:rPr lang="en-US" sz="2400" dirty="0">
                <a:solidFill>
                  <a:schemeClr val="accent1"/>
                </a:solidFill>
              </a:rPr>
              <a:t>FCOS: Fully Convolution Network for Object Detection, ICCV 2019</a:t>
            </a:r>
          </a:p>
          <a:p>
            <a:pPr marL="571500" indent="-571500">
              <a:buFont typeface="Arial" panose="020B0604020202020204" pitchFamily="34" charset="0"/>
              <a:buChar char="•"/>
            </a:pPr>
            <a:r>
              <a:rPr lang="en-US" sz="2400" dirty="0">
                <a:solidFill>
                  <a:schemeClr val="accent1"/>
                </a:solidFill>
              </a:rPr>
              <a:t>﻿Learning from Noisy Anchors for One-stage Object Detection, CVPR 2020</a:t>
            </a:r>
          </a:p>
          <a:p>
            <a:pPr marL="571500" indent="-571500">
              <a:buFont typeface="Arial" panose="020B0604020202020204" pitchFamily="34" charset="0"/>
              <a:buChar char="•"/>
            </a:pPr>
            <a:r>
              <a:rPr lang="en-US" sz="2400" dirty="0">
                <a:solidFill>
                  <a:schemeClr val="accent1"/>
                </a:solidFill>
              </a:rPr>
              <a:t>Bridging the Gap Between Anchor-based and Anchor-free Detection via Adaptive Training Sample Selection, CVPR 2020</a:t>
            </a:r>
          </a:p>
          <a:p>
            <a:pPr marL="571500" indent="-571500">
              <a:buFont typeface="Arial" panose="020B0604020202020204" pitchFamily="34" charset="0"/>
              <a:buChar char="•"/>
            </a:pPr>
            <a:r>
              <a:rPr lang="en-US" sz="2400" dirty="0">
                <a:solidFill>
                  <a:schemeClr val="accent1"/>
                </a:solidFill>
              </a:rPr>
              <a:t>Learning a Unified Sample Weighting Network for Object Detection, CVPR 2020</a:t>
            </a:r>
          </a:p>
          <a:p>
            <a:pPr marL="571500" indent="-571500">
              <a:buFont typeface="Arial" panose="020B0604020202020204" pitchFamily="34" charset="0"/>
              <a:buChar char="•"/>
            </a:pPr>
            <a:r>
              <a:rPr lang="en-US" sz="2400" dirty="0">
                <a:solidFill>
                  <a:schemeClr val="accent1"/>
                </a:solidFill>
              </a:rPr>
              <a:t>Prime Sample Attention in Object Detection, CVPR 2020</a:t>
            </a:r>
          </a:p>
          <a:p>
            <a:pPr marL="571500" indent="-571500">
              <a:buFont typeface="Arial" panose="020B0604020202020204" pitchFamily="34" charset="0"/>
              <a:buChar char="•"/>
            </a:pPr>
            <a:r>
              <a:rPr lang="en-US" sz="2400" dirty="0">
                <a:solidFill>
                  <a:schemeClr val="accent1"/>
                </a:solidFill>
              </a:rPr>
              <a:t>Probabilistic Anchor Assignment with IoU Prediction for Object Detection, ECCV 2020</a:t>
            </a:r>
          </a:p>
          <a:p>
            <a:pPr marL="571500" indent="-571500">
              <a:buFont typeface="Arial" panose="020B0604020202020204" pitchFamily="34" charset="0"/>
              <a:buChar char="•"/>
            </a:pPr>
            <a:r>
              <a:rPr lang="en-US" sz="2400" dirty="0">
                <a:solidFill>
                  <a:schemeClr val="accent1"/>
                </a:solidFill>
              </a:rPr>
              <a:t>Dynamic R-CNN: Towards High Quality Object Detection via Dynamic Training, ECCV 2020</a:t>
            </a:r>
            <a:endParaRPr lang="en-US" sz="2800" b="1" dirty="0">
              <a:solidFill>
                <a:schemeClr val="accent1"/>
              </a:solidFill>
            </a:endParaRPr>
          </a:p>
          <a:p>
            <a:pPr marL="571500" indent="-571500">
              <a:buFont typeface="Arial" panose="020B0604020202020204" pitchFamily="34" charset="0"/>
              <a:buChar char="•"/>
            </a:pPr>
            <a:r>
              <a:rPr lang="en-US" sz="2400" dirty="0">
                <a:solidFill>
                  <a:schemeClr val="accent1"/>
                </a:solidFill>
              </a:rPr>
              <a:t>Scale-Aware Trident Network for Object Detection (ICCV 2019)</a:t>
            </a:r>
          </a:p>
          <a:p>
            <a:pPr marL="571500" indent="-571500">
              <a:buFont typeface="Arial" panose="020B0604020202020204" pitchFamily="34" charset="0"/>
              <a:buChar char="•"/>
            </a:pPr>
            <a:r>
              <a:rPr lang="en-US" sz="2400" dirty="0">
                <a:solidFill>
                  <a:schemeClr val="accent1"/>
                </a:solidFill>
              </a:rPr>
              <a:t>Auto-FPN: Automatic Network Architecture Adaptation for Object Detection Beyond Classification (ICCV 2019)</a:t>
            </a:r>
          </a:p>
          <a:p>
            <a:pPr marL="571500" indent="-571500">
              <a:buFont typeface="Arial" panose="020B0604020202020204" pitchFamily="34" charset="0"/>
              <a:buChar char="•"/>
            </a:pPr>
            <a:r>
              <a:rPr lang="en-US" sz="2400" dirty="0">
                <a:solidFill>
                  <a:schemeClr val="accent1"/>
                </a:solidFill>
              </a:rPr>
              <a:t>NAS-FPN: Learning Scalable Feature Pyramid Architecture for Object Detection (CVPR 2019)</a:t>
            </a:r>
          </a:p>
          <a:p>
            <a:pPr marL="571500" indent="-571500">
              <a:buFont typeface="Arial" panose="020B0604020202020204" pitchFamily="34" charset="0"/>
              <a:buChar char="•"/>
            </a:pPr>
            <a:r>
              <a:rPr lang="en-US" sz="2400" dirty="0">
                <a:solidFill>
                  <a:schemeClr val="accent1"/>
                </a:solidFill>
              </a:rPr>
              <a:t>AugFPN: Improving Multi-scale Feature Learning for Object Detection (CVPR 2020)</a:t>
            </a:r>
          </a:p>
          <a:p>
            <a:pPr marL="571500" indent="-571500">
              <a:buFont typeface="Arial" panose="020B0604020202020204" pitchFamily="34" charset="0"/>
              <a:buChar char="•"/>
            </a:pPr>
            <a:r>
              <a:rPr lang="en-US" sz="2400" dirty="0">
                <a:solidFill>
                  <a:schemeClr val="accent1"/>
                </a:solidFill>
              </a:rPr>
              <a:t>Scale-Equalizing Pyramid Convolution for Object Detection (CVPR 2020)</a:t>
            </a:r>
          </a:p>
          <a:p>
            <a:pPr marL="571500" indent="-571500">
              <a:buFont typeface="Arial" panose="020B0604020202020204" pitchFamily="34" charset="0"/>
              <a:buChar char="•"/>
            </a:pPr>
            <a:r>
              <a:rPr lang="en-US" sz="2400" dirty="0">
                <a:solidFill>
                  <a:schemeClr val="accent1"/>
                </a:solidFill>
              </a:rPr>
              <a:t>MnaFPN: Learning Latency-Aware Pyramid Architecture for Object Detection on Mobile Devices (CVPR 2020)</a:t>
            </a:r>
          </a:p>
          <a:p>
            <a:pPr marL="571500" indent="-571500">
              <a:buFont typeface="Arial" panose="020B0604020202020204" pitchFamily="34" charset="0"/>
              <a:buChar char="•"/>
            </a:pPr>
            <a:r>
              <a:rPr lang="en-US" sz="2400" dirty="0">
                <a:solidFill>
                  <a:schemeClr val="accent1"/>
                </a:solidFill>
              </a:rPr>
              <a:t>EfficientDet: Scalable and Efficient Object Detection (CVPR 2020) </a:t>
            </a:r>
          </a:p>
          <a:p>
            <a:pPr marL="571500" indent="-571500">
              <a:buFont typeface="Arial" panose="020B0604020202020204" pitchFamily="34" charset="0"/>
              <a:buChar char="•"/>
            </a:pPr>
            <a:r>
              <a:rPr lang="en-US" sz="2400" dirty="0">
                <a:solidFill>
                  <a:schemeClr val="accent1"/>
                </a:solidFill>
              </a:rPr>
              <a:t>NAS-FCOS: Fast Neural Architecture Search for Object Detection (CVPR 2020)</a:t>
            </a:r>
          </a:p>
          <a:p>
            <a:pPr marL="571500" indent="-571500">
              <a:buFont typeface="Arial" panose="020B0604020202020204" pitchFamily="34" charset="0"/>
              <a:buChar char="•"/>
            </a:pPr>
            <a:r>
              <a:rPr lang="en-US" sz="2400" dirty="0">
                <a:solidFill>
                  <a:schemeClr val="accent1"/>
                </a:solidFill>
              </a:rPr>
              <a:t>Feature Pyramids Grids (Arxiv 2020)</a:t>
            </a:r>
            <a:endParaRPr lang="en-US" sz="2800" b="1" dirty="0">
              <a:solidFill>
                <a:schemeClr val="accent1"/>
              </a:solidFill>
            </a:endParaRPr>
          </a:p>
          <a:p>
            <a:pPr marL="571500" indent="-571500">
              <a:buFont typeface="Arial" panose="020B0604020202020204" pitchFamily="34" charset="0"/>
              <a:buChar char="•"/>
            </a:pPr>
            <a:r>
              <a:rPr lang="en-US" sz="2400" dirty="0">
                <a:solidFill>
                  <a:schemeClr val="accent1"/>
                </a:solidFill>
              </a:rPr>
              <a:t>Single-Shot Refinement Neural Network for Object Detection (CVPR 2018)</a:t>
            </a:r>
          </a:p>
          <a:p>
            <a:pPr marL="571500" indent="-571500">
              <a:buFont typeface="Arial" panose="020B0604020202020204" pitchFamily="34" charset="0"/>
              <a:buChar char="•"/>
            </a:pPr>
            <a:r>
              <a:rPr lang="en-US" sz="2400" dirty="0">
                <a:solidFill>
                  <a:schemeClr val="accent1"/>
                </a:solidFill>
              </a:rPr>
              <a:t>Cascade RPN: Delving into High-Quality Region Proposal Network with Adaptive Convolution (NeurIPS 2019)</a:t>
            </a:r>
          </a:p>
          <a:p>
            <a:pPr marL="571500" indent="-571500">
              <a:buFont typeface="Arial" panose="020B0604020202020204" pitchFamily="34" charset="0"/>
              <a:buChar char="•"/>
            </a:pPr>
            <a:r>
              <a:rPr lang="en-US" sz="2400" dirty="0">
                <a:solidFill>
                  <a:schemeClr val="accent1"/>
                </a:solidFill>
              </a:rPr>
              <a:t>Grid R-CNN (CVPR 2019)</a:t>
            </a:r>
          </a:p>
          <a:p>
            <a:pPr marL="571500" indent="-571500">
              <a:buFont typeface="Arial" panose="020B0604020202020204" pitchFamily="34" charset="0"/>
              <a:buChar char="•"/>
            </a:pPr>
            <a:r>
              <a:rPr lang="en-US" sz="2400" dirty="0">
                <a:solidFill>
                  <a:schemeClr val="accent1"/>
                </a:solidFill>
              </a:rPr>
              <a:t>RepPoints: Point Set Representation for Object Detection (ICCV 2019)</a:t>
            </a:r>
          </a:p>
          <a:p>
            <a:pPr marL="571500" indent="-571500">
              <a:buFont typeface="Arial" panose="020B0604020202020204" pitchFamily="34" charset="0"/>
              <a:buChar char="•"/>
            </a:pPr>
            <a:r>
              <a:rPr lang="en-US" sz="2400" dirty="0">
                <a:solidFill>
                  <a:schemeClr val="accent1"/>
                </a:solidFill>
              </a:rPr>
              <a:t>Revisiting Feature Alignment for One-Stage Object Detection (Arxiv 2019)</a:t>
            </a:r>
          </a:p>
          <a:p>
            <a:pPr marL="571500" indent="-571500">
              <a:buFont typeface="Arial" panose="020B0604020202020204" pitchFamily="34" charset="0"/>
              <a:buChar char="•"/>
            </a:pPr>
            <a:r>
              <a:rPr lang="en-US" sz="2400" dirty="0">
                <a:solidFill>
                  <a:schemeClr val="accent1"/>
                </a:solidFill>
              </a:rPr>
              <a:t>Rethinking Classification and Localization for Object Detection (CVPR 2020)</a:t>
            </a:r>
          </a:p>
          <a:p>
            <a:pPr marL="571500" indent="-571500">
              <a:buFont typeface="Arial" panose="020B0604020202020204" pitchFamily="34" charset="0"/>
              <a:buChar char="•"/>
            </a:pPr>
            <a:r>
              <a:rPr lang="en-US" sz="2400" dirty="0">
                <a:solidFill>
                  <a:schemeClr val="accent1"/>
                </a:solidFill>
              </a:rPr>
              <a:t>Borderdet: Border Feature for Dense Object Detection (ECCV 2020)</a:t>
            </a:r>
          </a:p>
          <a:p>
            <a:pPr marL="571500" indent="-571500">
              <a:buFont typeface="Arial" panose="020B0604020202020204" pitchFamily="34" charset="0"/>
              <a:buChar char="•"/>
            </a:pPr>
            <a:r>
              <a:rPr lang="en-US" sz="2800" b="1" dirty="0">
                <a:solidFill>
                  <a:schemeClr val="accent1"/>
                </a:solidFill>
              </a:rPr>
              <a:t>﻿</a:t>
            </a:r>
            <a:r>
              <a:rPr lang="en-US" sz="2400" dirty="0">
                <a:solidFill>
                  <a:schemeClr val="accent1"/>
                </a:solidFill>
              </a:rPr>
              <a:t>Fine-Grained Dynamic Head for Object Detection (NeurIPS 2020)</a:t>
            </a:r>
          </a:p>
          <a:p>
            <a:pPr marL="571500" indent="-571500">
              <a:buFont typeface="Arial" panose="020B0604020202020204" pitchFamily="34" charset="0"/>
              <a:buChar char="•"/>
            </a:pPr>
            <a:r>
              <a:rPr lang="en-US" sz="2400" dirty="0">
                <a:solidFill>
                  <a:schemeClr val="accent1"/>
                </a:solidFill>
              </a:rPr>
              <a:t>RepPoints V2: Verification Meets Regression for Object Detection (NeurIPS 2020)</a:t>
            </a:r>
          </a:p>
          <a:p>
            <a:pPr marL="571500" indent="-571500">
              <a:buFont typeface="Arial" panose="020B0604020202020204" pitchFamily="34" charset="0"/>
              <a:buChar char="•"/>
            </a:pPr>
            <a:r>
              <a:rPr lang="en-US" sz="2400" dirty="0">
                <a:solidFill>
                  <a:schemeClr val="accent1"/>
                </a:solidFill>
              </a:rPr>
              <a:t>End-to-End Object Detection with Transformers</a:t>
            </a:r>
          </a:p>
          <a:p>
            <a:pPr marL="571500" indent="-571500">
              <a:buFont typeface="Arial" panose="020B0604020202020204" pitchFamily="34" charset="0"/>
              <a:buChar char="•"/>
            </a:pPr>
            <a:r>
              <a:rPr lang="en-US" sz="2400" dirty="0">
                <a:solidFill>
                  <a:schemeClr val="accent1"/>
                </a:solidFill>
              </a:rPr>
              <a:t>﻿Deformable DETR: Deformable Transformers for End-to-End Object Detection</a:t>
            </a:r>
          </a:p>
          <a:p>
            <a:pPr marL="571500" indent="-571500">
              <a:buFont typeface="Arial" panose="020B0604020202020204" pitchFamily="34" charset="0"/>
              <a:buChar char="•"/>
            </a:pPr>
            <a:r>
              <a:rPr lang="en-US" sz="2400" dirty="0">
                <a:solidFill>
                  <a:schemeClr val="accent1"/>
                </a:solidFill>
              </a:rPr>
              <a:t>﻿End-to-End Object Detection with Fully Convolutional Network</a:t>
            </a:r>
          </a:p>
          <a:p>
            <a:pPr marL="571500" indent="-571500">
              <a:buFont typeface="Arial" panose="020B0604020202020204" pitchFamily="34" charset="0"/>
              <a:buChar char="•"/>
            </a:pPr>
            <a:r>
              <a:rPr lang="en-US" sz="2400" dirty="0">
                <a:solidFill>
                  <a:schemeClr val="accent1"/>
                </a:solidFill>
              </a:rPr>
              <a:t>﻿OneNet: Towards End-to-End One-Stage Object Detection</a:t>
            </a:r>
          </a:p>
        </p:txBody>
      </p:sp>
    </p:spTree>
    <p:extLst>
      <p:ext uri="{BB962C8B-B14F-4D97-AF65-F5344CB8AC3E}">
        <p14:creationId xmlns:p14="http://schemas.microsoft.com/office/powerpoint/2010/main" val="3420499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References</a:t>
            </a:r>
            <a:endParaRPr lang="zh-CN" altLang="en-US" dirty="0"/>
          </a:p>
        </p:txBody>
      </p:sp>
      <p:sp>
        <p:nvSpPr>
          <p:cNvPr id="7" name="TextBox 6">
            <a:extLst>
              <a:ext uri="{FF2B5EF4-FFF2-40B4-BE49-F238E27FC236}">
                <a16:creationId xmlns:a16="http://schemas.microsoft.com/office/drawing/2014/main" id="{850689D6-B4FE-DB4C-9B3D-5D8F58F1D41F}"/>
              </a:ext>
            </a:extLst>
          </p:cNvPr>
          <p:cNvSpPr txBox="1"/>
          <p:nvPr/>
        </p:nvSpPr>
        <p:spPr>
          <a:xfrm>
            <a:off x="772640" y="1523429"/>
            <a:ext cx="19837946" cy="11541621"/>
          </a:xfrm>
          <a:prstGeom prst="rect">
            <a:avLst/>
          </a:prstGeom>
          <a:noFill/>
        </p:spPr>
        <p:txBody>
          <a:bodyPr wrap="square" rtlCol="0">
            <a:spAutoFit/>
          </a:bodyPr>
          <a:lstStyle/>
          <a:p>
            <a:pPr marL="571500" indent="-571500">
              <a:buFont typeface="Arial" panose="020B0604020202020204" pitchFamily="34" charset="0"/>
              <a:buChar char="•"/>
            </a:pPr>
            <a:r>
              <a:rPr lang="en-US" sz="2400" dirty="0">
                <a:solidFill>
                  <a:schemeClr val="accent1"/>
                </a:solidFill>
              </a:rPr>
              <a:t>﻿Sparse R-CNN: End-to-End Object Detection with Learnable Proposals (Arxiv 2020)</a:t>
            </a:r>
          </a:p>
          <a:p>
            <a:pPr marL="571500" indent="-571500">
              <a:buFont typeface="Arial" panose="020B0604020202020204" pitchFamily="34" charset="0"/>
              <a:buChar char="•"/>
            </a:pPr>
            <a:r>
              <a:rPr lang="en-US" sz="2400" dirty="0">
                <a:solidFill>
                  <a:schemeClr val="accent1"/>
                </a:solidFill>
              </a:rPr>
              <a:t>﻿End-to-End Object Detection with Adaptive Clustering Transformer (Arxiv 2020)</a:t>
            </a:r>
          </a:p>
          <a:p>
            <a:pPr marL="571500" indent="-571500">
              <a:buFont typeface="Arial" panose="020B0604020202020204" pitchFamily="34" charset="0"/>
              <a:buChar char="•"/>
            </a:pPr>
            <a:r>
              <a:rPr lang="en-US" sz="2400" dirty="0">
                <a:solidFill>
                  <a:schemeClr val="accent1"/>
                </a:solidFill>
              </a:rPr>
              <a:t>﻿Rethinking Transformer-based Set Prediction for Object Detection (Arxiv 2020)</a:t>
            </a:r>
          </a:p>
          <a:p>
            <a:pPr marL="571500" indent="-571500">
              <a:buFont typeface="Arial" panose="020B0604020202020204" pitchFamily="34" charset="0"/>
              <a:buChar char="•"/>
            </a:pPr>
            <a:r>
              <a:rPr lang="en-US" sz="2400" dirty="0">
                <a:solidFill>
                  <a:schemeClr val="accent1"/>
                </a:solidFill>
              </a:rPr>
              <a:t>Scale Match for Tiny Person Detection (WACV 2020)</a:t>
            </a:r>
          </a:p>
          <a:p>
            <a:pPr marL="571500" indent="-571500">
              <a:buFont typeface="Arial" panose="020B0604020202020204" pitchFamily="34" charset="0"/>
              <a:buChar char="•"/>
            </a:pPr>
            <a:r>
              <a:rPr lang="en-US" sz="2400" dirty="0">
                <a:solidFill>
                  <a:schemeClr val="accent1"/>
                </a:solidFill>
              </a:rPr>
              <a:t>HRDNet: High-resolution Detection Network for Small Objects (Arxiv 2020)</a:t>
            </a:r>
          </a:p>
          <a:p>
            <a:pPr marL="571500" indent="-571500">
              <a:buFont typeface="Arial" panose="020B0604020202020204" pitchFamily="34" charset="0"/>
              <a:buChar char="•"/>
            </a:pPr>
            <a:r>
              <a:rPr lang="en-US" sz="2400" dirty="0">
                <a:solidFill>
                  <a:schemeClr val="accent1"/>
                </a:solidFill>
              </a:rPr>
              <a:t>Extended Feature Pyramid Network for Small Object Detection (Arxiv 2020)</a:t>
            </a:r>
          </a:p>
          <a:p>
            <a:pPr marL="571500" indent="-571500">
              <a:buFont typeface="Arial" panose="020B0604020202020204" pitchFamily="34" charset="0"/>
              <a:buChar char="•"/>
            </a:pPr>
            <a:r>
              <a:rPr lang="en-US" sz="2400" dirty="0">
                <a:solidFill>
                  <a:schemeClr val="accent1"/>
                </a:solidFill>
              </a:rPr>
              <a:t>Better to Follow, Follow to Better: Towards Precise Supervision of Feature Super-Resolution for Small Object Detection (ICCV 2019)</a:t>
            </a:r>
          </a:p>
          <a:p>
            <a:pPr marL="571500" indent="-571500">
              <a:buFont typeface="Arial" panose="020B0604020202020204" pitchFamily="34" charset="0"/>
              <a:buChar char="•"/>
            </a:pPr>
            <a:r>
              <a:rPr lang="en-US" sz="2400" dirty="0">
                <a:solidFill>
                  <a:schemeClr val="accent1"/>
                </a:solidFill>
              </a:rPr>
              <a:t>SCRDet: Towards More Robust Detection for Small, Cluttered and Rotated Objects (ICCV 2019)</a:t>
            </a:r>
          </a:p>
          <a:p>
            <a:pPr marL="571500" indent="-571500">
              <a:buFont typeface="Arial" panose="020B0604020202020204" pitchFamily="34" charset="0"/>
              <a:buChar char="•"/>
            </a:pPr>
            <a:r>
              <a:rPr lang="en-US" sz="2400" dirty="0">
                <a:solidFill>
                  <a:schemeClr val="accent1"/>
                </a:solidFill>
              </a:rPr>
              <a:t>Mask R-CNN (ICCV 2017)</a:t>
            </a:r>
          </a:p>
          <a:p>
            <a:pPr marL="571500" indent="-571500">
              <a:buFont typeface="Arial" panose="020B0604020202020204" pitchFamily="34" charset="0"/>
              <a:buChar char="•"/>
            </a:pPr>
            <a:r>
              <a:rPr lang="en-US" sz="2400" dirty="0">
                <a:solidFill>
                  <a:schemeClr val="accent1"/>
                </a:solidFill>
              </a:rPr>
              <a:t>Mask Scoring R-CNN (CVPR 2019)</a:t>
            </a:r>
          </a:p>
          <a:p>
            <a:pPr marL="571500" indent="-571500">
              <a:buFont typeface="Arial" panose="020B0604020202020204" pitchFamily="34" charset="0"/>
              <a:buChar char="•"/>
            </a:pPr>
            <a:r>
              <a:rPr lang="en-US" sz="2400" dirty="0">
                <a:solidFill>
                  <a:schemeClr val="accent1"/>
                </a:solidFill>
              </a:rPr>
              <a:t>YOLOCT: Real-Time Instance Segmentation (ICCV 2019)</a:t>
            </a:r>
          </a:p>
          <a:p>
            <a:pPr marL="571500" indent="-571500">
              <a:buFont typeface="Arial" panose="020B0604020202020204" pitchFamily="34" charset="0"/>
              <a:buChar char="•"/>
            </a:pPr>
            <a:r>
              <a:rPr lang="en-US" sz="2400" dirty="0">
                <a:solidFill>
                  <a:schemeClr val="accent1"/>
                </a:solidFill>
              </a:rPr>
              <a:t>BlendMask: Top-Down Meets Bottom-Up for Instance Segmentation (CVPR 2020)</a:t>
            </a:r>
          </a:p>
          <a:p>
            <a:pPr marL="571500" indent="-571500">
              <a:buFont typeface="Arial" panose="020B0604020202020204" pitchFamily="34" charset="0"/>
              <a:buChar char="•"/>
            </a:pPr>
            <a:r>
              <a:rPr lang="en-US" sz="2400" dirty="0">
                <a:solidFill>
                  <a:schemeClr val="accent1"/>
                </a:solidFill>
              </a:rPr>
              <a:t>PolarMask: Single Shot Instance Segmentation with Polar Representation (CVPR 2020)</a:t>
            </a:r>
          </a:p>
          <a:p>
            <a:pPr marL="571500" indent="-571500">
              <a:buFont typeface="Arial" panose="020B0604020202020204" pitchFamily="34" charset="0"/>
              <a:buChar char="•"/>
            </a:pPr>
            <a:r>
              <a:rPr lang="en-US" sz="2400" dirty="0">
                <a:solidFill>
                  <a:schemeClr val="accent1"/>
                </a:solidFill>
              </a:rPr>
              <a:t>CondInst: Conditional Convolution for Instance Segmentation (ECCV 2020)</a:t>
            </a:r>
          </a:p>
          <a:p>
            <a:pPr marL="571500" indent="-571500">
              <a:buFont typeface="Arial" panose="020B0604020202020204" pitchFamily="34" charset="0"/>
              <a:buChar char="•"/>
            </a:pPr>
            <a:r>
              <a:rPr lang="en-US" sz="2400" dirty="0">
                <a:solidFill>
                  <a:schemeClr val="accent1"/>
                </a:solidFill>
              </a:rPr>
              <a:t>CenterMask: Real-Time Anchor-Free Instance Segmentation (CVPR 2020)</a:t>
            </a:r>
          </a:p>
          <a:p>
            <a:pPr marL="571500" indent="-571500">
              <a:buFont typeface="Arial" panose="020B0604020202020204" pitchFamily="34" charset="0"/>
              <a:buChar char="•"/>
            </a:pPr>
            <a:r>
              <a:rPr lang="en-US" sz="2400" dirty="0">
                <a:solidFill>
                  <a:schemeClr val="accent1"/>
                </a:solidFill>
              </a:rPr>
              <a:t>SOLO: Segmenting Objects by Locations (ECCV 2020)</a:t>
            </a:r>
          </a:p>
          <a:p>
            <a:pPr marL="571500" indent="-571500">
              <a:buFont typeface="Arial" panose="020B0604020202020204" pitchFamily="34" charset="0"/>
              <a:buChar char="•"/>
            </a:pPr>
            <a:r>
              <a:rPr lang="en-US" sz="2400" dirty="0">
                <a:solidFill>
                  <a:schemeClr val="accent1"/>
                </a:solidFill>
              </a:rPr>
              <a:t>SOLOv2: Dynamic and Faster Instance Segmentation (NeurIPS 2020)</a:t>
            </a:r>
          </a:p>
          <a:p>
            <a:pPr marL="571500" indent="-571500">
              <a:buFont typeface="Arial" panose="020B0604020202020204" pitchFamily="34" charset="0"/>
              <a:buChar char="•"/>
            </a:pPr>
            <a:r>
              <a:rPr lang="en-US" sz="2400" dirty="0">
                <a:solidFill>
                  <a:schemeClr val="accent1"/>
                </a:solidFill>
              </a:rPr>
              <a:t>Overcoming Classifier Imbalance for Long-tail Object Detection with Balanced Group Softmax (CVPR 2019)</a:t>
            </a:r>
          </a:p>
          <a:p>
            <a:pPr marL="571500" indent="-571500">
              <a:buFont typeface="Arial" panose="020B0604020202020204" pitchFamily="34" charset="0"/>
              <a:buChar char="•"/>
            </a:pPr>
            <a:r>
              <a:rPr lang="en-US" sz="2400" dirty="0">
                <a:solidFill>
                  <a:schemeClr val="accent1"/>
                </a:solidFill>
              </a:rPr>
              <a:t>The Devil is in Classification: A Simple Framework for Long-Tail Instance Segmentation (ECCV 2020)</a:t>
            </a:r>
          </a:p>
          <a:p>
            <a:pPr marL="571500" indent="-571500">
              <a:buFont typeface="Arial" panose="020B0604020202020204" pitchFamily="34" charset="0"/>
              <a:buChar char="•"/>
            </a:pPr>
            <a:r>
              <a:rPr lang="en-US" sz="2400" dirty="0">
                <a:solidFill>
                  <a:schemeClr val="accent1"/>
                </a:solidFill>
              </a:rPr>
              <a:t>Equalization Loss for Long-Tailed Object Recognition (CVPR 2020)</a:t>
            </a:r>
          </a:p>
          <a:p>
            <a:pPr marL="571500" indent="-571500">
              <a:buFont typeface="Arial" panose="020B0604020202020204" pitchFamily="34" charset="0"/>
              <a:buChar char="•"/>
            </a:pPr>
            <a:r>
              <a:rPr lang="en-US" sz="2400" dirty="0">
                <a:solidFill>
                  <a:schemeClr val="accent1"/>
                </a:solidFill>
              </a:rPr>
              <a:t>Forest R-CNN: Large-Vocabulary Long-Tailed Object Detection and Instance Segmentation (ACM MM 2020)</a:t>
            </a:r>
          </a:p>
          <a:p>
            <a:pPr marL="571500" indent="-571500">
              <a:buFont typeface="Arial" panose="020B0604020202020204" pitchFamily="34" charset="0"/>
              <a:buChar char="•"/>
            </a:pPr>
            <a:r>
              <a:rPr lang="en-US" sz="2400" dirty="0">
                <a:solidFill>
                  <a:schemeClr val="accent1"/>
                </a:solidFill>
              </a:rPr>
              <a:t>Long-Tailed Classification by Keeping the Good and Removing the Bad Momentum Causal Effect (NeurIPS 2020)</a:t>
            </a:r>
          </a:p>
          <a:p>
            <a:pPr marL="571500" indent="-571500">
              <a:buFont typeface="Arial" panose="020B0604020202020204" pitchFamily="34" charset="0"/>
              <a:buChar char="•"/>
            </a:pPr>
            <a:r>
              <a:rPr lang="en-US" sz="2400" dirty="0">
                <a:solidFill>
                  <a:schemeClr val="accent1"/>
                </a:solidFill>
              </a:rPr>
              <a:t>Balanced Meta-Softmax for Long-Tailed Visual Recognition (NeurIPS 2020)</a:t>
            </a:r>
          </a:p>
          <a:p>
            <a:pPr marL="571500" indent="-571500">
              <a:buFont typeface="Arial" panose="020B0604020202020204" pitchFamily="34" charset="0"/>
              <a:buChar char="•"/>
            </a:pPr>
            <a:r>
              <a:rPr lang="en-US" sz="2400" dirty="0">
                <a:solidFill>
                  <a:schemeClr val="accent1"/>
                </a:solidFill>
              </a:rPr>
              <a:t>Rethinking the Value of Labels for Improving Class-Imbalanced Learning (NeurIPS 2020)</a:t>
            </a:r>
          </a:p>
          <a:p>
            <a:pPr marL="571500" indent="-571500">
              <a:buFont typeface="Arial" panose="020B0604020202020204" pitchFamily="34" charset="0"/>
              <a:buChar char="•"/>
            </a:pPr>
            <a:r>
              <a:rPr lang="en-US" sz="2400" dirty="0">
                <a:solidFill>
                  <a:schemeClr val="accent1"/>
                </a:solidFill>
              </a:rPr>
              <a:t>Pyramid Scene Parsing Network (CVPR 2017)</a:t>
            </a:r>
          </a:p>
          <a:p>
            <a:pPr marL="571500" indent="-571500">
              <a:buFont typeface="Arial" panose="020B0604020202020204" pitchFamily="34" charset="0"/>
              <a:buChar char="•"/>
            </a:pPr>
            <a:r>
              <a:rPr lang="en-US" sz="2400" dirty="0">
                <a:solidFill>
                  <a:schemeClr val="accent1"/>
                </a:solidFill>
              </a:rPr>
              <a:t>DeepLab: Semantic Image Segmentation with Deep Convolutional Nets, Atrous Convolution, and Fully Connected CRFs (T-PAMI 2017)</a:t>
            </a:r>
          </a:p>
          <a:p>
            <a:pPr marL="571500" indent="-571500">
              <a:buFont typeface="Arial" panose="020B0604020202020204" pitchFamily="34" charset="0"/>
              <a:buChar char="•"/>
            </a:pPr>
            <a:r>
              <a:rPr lang="en-US" sz="2400" dirty="0">
                <a:solidFill>
                  <a:schemeClr val="accent1"/>
                </a:solidFill>
              </a:rPr>
              <a:t>Deep High-Resolution Representation Learning for Visual Recognition (T-PAMI 2019)</a:t>
            </a:r>
          </a:p>
          <a:p>
            <a:pPr marL="571500" indent="-571500">
              <a:buFont typeface="Arial" panose="020B0604020202020204" pitchFamily="34" charset="0"/>
              <a:buChar char="•"/>
            </a:pPr>
            <a:r>
              <a:rPr lang="en-US" sz="2400" dirty="0">
                <a:solidFill>
                  <a:schemeClr val="accent1"/>
                </a:solidFill>
              </a:rPr>
              <a:t>Dual Attention Network for Scene Segmentation (CVPR  2019)</a:t>
            </a:r>
          </a:p>
          <a:p>
            <a:pPr marL="571500" indent="-571500">
              <a:buFont typeface="Arial" panose="020B0604020202020204" pitchFamily="34" charset="0"/>
              <a:buChar char="•"/>
            </a:pPr>
            <a:r>
              <a:rPr lang="en-US" sz="2400" dirty="0">
                <a:solidFill>
                  <a:schemeClr val="accent1"/>
                </a:solidFill>
              </a:rPr>
              <a:t>CCNet: Criss-Cross Attention for Semantic Segmentation (ICCV 2019)</a:t>
            </a:r>
          </a:p>
          <a:p>
            <a:endParaRPr lang="en-US" sz="2400" dirty="0">
              <a:solidFill>
                <a:schemeClr val="accent1"/>
              </a:solidFill>
            </a:endParaRPr>
          </a:p>
          <a:p>
            <a:pPr marL="571500" indent="-571500">
              <a:buFont typeface="Arial" panose="020B0604020202020204" pitchFamily="34" charset="0"/>
              <a:buChar char="•"/>
            </a:pPr>
            <a:endParaRPr lang="en-US" sz="2400" dirty="0">
              <a:solidFill>
                <a:schemeClr val="accent1"/>
              </a:solidFill>
            </a:endParaRPr>
          </a:p>
        </p:txBody>
      </p:sp>
    </p:spTree>
    <p:extLst>
      <p:ext uri="{BB962C8B-B14F-4D97-AF65-F5344CB8AC3E}">
        <p14:creationId xmlns:p14="http://schemas.microsoft.com/office/powerpoint/2010/main" val="3749203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FE66053-7270-A242-B599-5EBCFD868A26}"/>
              </a:ext>
            </a:extLst>
          </p:cNvPr>
          <p:cNvSpPr/>
          <p:nvPr/>
        </p:nvSpPr>
        <p:spPr bwMode="auto">
          <a:xfrm>
            <a:off x="0" y="0"/>
            <a:ext cx="19098418" cy="2393504"/>
          </a:xfrm>
          <a:prstGeom prst="rect">
            <a:avLst/>
          </a:prstGeom>
          <a:solidFill>
            <a:srgbClr val="FFFFFF"/>
          </a:solidFill>
          <a:ln w="12700" cap="flat" cmpd="sng" algn="ctr">
            <a:no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l" defTabSz="1826895" rtl="0" eaLnBrk="1" fontAlgn="base" latinLnBrk="0" hangingPunct="0">
              <a:lnSpc>
                <a:spcPct val="100000"/>
              </a:lnSpc>
              <a:spcBef>
                <a:spcPct val="0"/>
              </a:spcBef>
              <a:spcAft>
                <a:spcPct val="0"/>
              </a:spcAft>
              <a:buClrTx/>
              <a:buSzTx/>
              <a:buFontTx/>
              <a:buNone/>
            </a:pPr>
            <a:endParaRPr kumimoji="0" lang="zh-CN" altLang="en-US" sz="3600" b="0" i="0" u="none" strike="noStrike" cap="none" normalizeH="0" baseline="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sp>
        <p:nvSpPr>
          <p:cNvPr id="19" name="矩形 18">
            <a:extLst>
              <a:ext uri="{FF2B5EF4-FFF2-40B4-BE49-F238E27FC236}">
                <a16:creationId xmlns:a16="http://schemas.microsoft.com/office/drawing/2014/main" id="{D367ED6B-3A8E-1441-BF15-C88942EEF584}"/>
              </a:ext>
            </a:extLst>
          </p:cNvPr>
          <p:cNvSpPr/>
          <p:nvPr/>
        </p:nvSpPr>
        <p:spPr>
          <a:xfrm>
            <a:off x="9873158" y="6134725"/>
            <a:ext cx="4624984" cy="1446550"/>
          </a:xfrm>
          <a:prstGeom prst="rect">
            <a:avLst/>
          </a:prstGeom>
        </p:spPr>
        <p:txBody>
          <a:bodyPr wrap="none">
            <a:spAutoFit/>
          </a:bodyPr>
          <a:lstStyle/>
          <a:p>
            <a:r>
              <a:rPr lang="en-US" altLang="zh-CN" sz="8800" b="1" dirty="0">
                <a:solidFill>
                  <a:srgbClr val="0D57A2"/>
                </a:solidFill>
                <a:latin typeface="+mn-ea"/>
                <a:ea typeface="+mn-ea"/>
              </a:rPr>
              <a:t>Thanks!</a:t>
            </a:r>
            <a:endParaRPr lang="zh-CN" altLang="en-US" sz="8800" b="1" dirty="0">
              <a:solidFill>
                <a:srgbClr val="0D57A2"/>
              </a:solidFill>
              <a:latin typeface="+mn-ea"/>
              <a:ea typeface="+mn-ea"/>
            </a:endParaRPr>
          </a:p>
        </p:txBody>
      </p:sp>
    </p:spTree>
    <p:extLst>
      <p:ext uri="{BB962C8B-B14F-4D97-AF65-F5344CB8AC3E}">
        <p14:creationId xmlns:p14="http://schemas.microsoft.com/office/powerpoint/2010/main" val="4292526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38">
            <a:extLst>
              <a:ext uri="{FF2B5EF4-FFF2-40B4-BE49-F238E27FC236}">
                <a16:creationId xmlns:a16="http://schemas.microsoft.com/office/drawing/2014/main" id="{C816D1C5-1F48-9F43-8FEB-9B5F02E9E4E8}"/>
              </a:ext>
            </a:extLst>
          </p:cNvPr>
          <p:cNvSpPr/>
          <p:nvPr/>
        </p:nvSpPr>
        <p:spPr>
          <a:xfrm>
            <a:off x="253473" y="1750737"/>
            <a:ext cx="2355114" cy="1186658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eaLnBrk="1" latinLnBrk="0" hangingPunct="1">
              <a:lnSpc>
                <a:spcPct val="90000"/>
              </a:lnSpc>
              <a:buClrTx/>
              <a:buSzTx/>
              <a:buFontTx/>
              <a:buNone/>
              <a:tabLst/>
              <a:defRPr/>
            </a:pPr>
            <a:r>
              <a:rPr lang="zh-CN" altLang="en-US" sz="2800" b="1" dirty="0">
                <a:solidFill>
                  <a:srgbClr val="0D57A2"/>
                </a:solidFill>
                <a:latin typeface="Times New Roman" panose="02020603050405020304" pitchFamily="18" charset="0"/>
                <a:ea typeface="微软雅黑" panose="020B0503020204020204" pitchFamily="34" charset="-122"/>
                <a:cs typeface="Times New Roman" panose="02020603050405020304" pitchFamily="18" charset="0"/>
              </a:rPr>
              <a:t>通用目标检测</a:t>
            </a:r>
            <a:endParaRPr lang="en-US" altLang="zh-CN" sz="2800" b="1" dirty="0">
              <a:solidFill>
                <a:srgbClr val="0D57A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7" name="Rectangle 2">
            <a:extLst>
              <a:ext uri="{FF2B5EF4-FFF2-40B4-BE49-F238E27FC236}">
                <a16:creationId xmlns:a16="http://schemas.microsoft.com/office/drawing/2014/main" id="{5941E7A8-AC48-9241-8CB2-272822FF3074}"/>
              </a:ext>
            </a:extLst>
          </p:cNvPr>
          <p:cNvSpPr>
            <a:spLocks noGrp="1" noChangeArrowheads="1"/>
          </p:cNvSpPr>
          <p:nvPr>
            <p:ph type="title"/>
          </p:nvPr>
        </p:nvSpPr>
        <p:spPr>
          <a:xfrm>
            <a:off x="1168426" y="697108"/>
            <a:ext cx="2664296" cy="672750"/>
          </a:xfrm>
        </p:spPr>
        <p:txBody>
          <a:bodyPr anchor="ctr">
            <a:noAutofit/>
          </a:bodyPr>
          <a:lstStyle/>
          <a:p>
            <a:pPr eaLnBrk="1" hangingPunct="1"/>
            <a:r>
              <a:rPr lang="zh-CN" altLang="en-US" sz="4400" b="0" dirty="0">
                <a:latin typeface="Times New Roman" panose="02020603050405020304" pitchFamily="18" charset="0"/>
                <a:ea typeface="微软雅黑" panose="020B0503020204020204" pitchFamily="34" charset="-122"/>
                <a:cs typeface="Times New Roman" panose="02020603050405020304" pitchFamily="18" charset="0"/>
              </a:rPr>
              <a:t>总览</a:t>
            </a:r>
          </a:p>
        </p:txBody>
      </p:sp>
      <p:sp>
        <p:nvSpPr>
          <p:cNvPr id="100" name="Rectangle 99">
            <a:extLst>
              <a:ext uri="{FF2B5EF4-FFF2-40B4-BE49-F238E27FC236}">
                <a16:creationId xmlns:a16="http://schemas.microsoft.com/office/drawing/2014/main" id="{8152F4EC-F1B1-C04C-9E66-4EC8BD4C8E94}"/>
              </a:ext>
            </a:extLst>
          </p:cNvPr>
          <p:cNvSpPr/>
          <p:nvPr/>
        </p:nvSpPr>
        <p:spPr bwMode="auto">
          <a:xfrm>
            <a:off x="2834155" y="2203792"/>
            <a:ext cx="3518840" cy="646331"/>
          </a:xfrm>
          <a:prstGeom prst="rect">
            <a:avLst/>
          </a:prstGeom>
          <a:solidFill>
            <a:schemeClr val="tx2">
              <a:lumMod val="20000"/>
              <a:lumOff val="80000"/>
            </a:schemeClr>
          </a:solidFill>
          <a:ln w="12700" cap="flat" cmpd="sng" algn="ctr">
            <a:solidFill>
              <a:schemeClr val="tx2">
                <a:lumMod val="20000"/>
                <a:lumOff val="80000"/>
              </a:schemeClr>
            </a:solid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ctr" defTabSz="1826895" rtl="0" eaLnBrk="1" fontAlgn="base" latinLnBrk="0" hangingPunct="0">
              <a:lnSpc>
                <a:spcPct val="100000"/>
              </a:lnSpc>
              <a:spcBef>
                <a:spcPct val="0"/>
              </a:spcBef>
              <a:spcAft>
                <a:spcPct val="0"/>
              </a:spcAft>
              <a:buClrTx/>
              <a:buSzTx/>
              <a:buFontTx/>
              <a:buNone/>
            </a:pPr>
            <a:r>
              <a:rPr lang="en-CN" dirty="0">
                <a:solidFill>
                  <a:schemeClr val="bg2">
                    <a:lumMod val="10000"/>
                  </a:schemeClr>
                </a:solidFill>
              </a:rPr>
              <a:t>小目标检测</a:t>
            </a:r>
            <a:endParaRPr kumimoji="0" lang="en-CN" sz="3600" b="0" i="0" u="none" strike="noStrike" cap="none" normalizeH="0" baseline="0" dirty="0">
              <a:ln>
                <a:noFill/>
              </a:ln>
              <a:solidFill>
                <a:schemeClr val="bg2">
                  <a:lumMod val="10000"/>
                </a:schemeClr>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sp>
        <p:nvSpPr>
          <p:cNvPr id="101" name="Rectangle 100">
            <a:extLst>
              <a:ext uri="{FF2B5EF4-FFF2-40B4-BE49-F238E27FC236}">
                <a16:creationId xmlns:a16="http://schemas.microsoft.com/office/drawing/2014/main" id="{E8E247E2-FB0F-CD4D-8AD4-A506FD33DDD8}"/>
              </a:ext>
            </a:extLst>
          </p:cNvPr>
          <p:cNvSpPr/>
          <p:nvPr/>
        </p:nvSpPr>
        <p:spPr bwMode="auto">
          <a:xfrm>
            <a:off x="2839468" y="3601954"/>
            <a:ext cx="3513525" cy="646331"/>
          </a:xfrm>
          <a:prstGeom prst="rect">
            <a:avLst/>
          </a:prstGeom>
          <a:solidFill>
            <a:schemeClr val="tx2">
              <a:lumMod val="20000"/>
              <a:lumOff val="80000"/>
            </a:schemeClr>
          </a:solidFill>
          <a:ln w="12700" cap="flat" cmpd="sng" algn="ctr">
            <a:solidFill>
              <a:schemeClr val="tx2">
                <a:lumMod val="20000"/>
                <a:lumOff val="80000"/>
              </a:schemeClr>
            </a:solidFill>
            <a:prstDash val="solid"/>
            <a:miter lim="400000"/>
            <a:headEnd type="none" w="med" len="med"/>
            <a:tailEnd type="none" w="med" len="med"/>
          </a:ln>
        </p:spPr>
        <p:txBody>
          <a:bodyPr vert="horz" wrap="square" lIns="45720" tIns="45720" rIns="45720" bIns="45720" numCol="1" rtlCol="0" anchor="ctr" anchorCtr="0" compatLnSpc="1">
            <a:spAutoFit/>
          </a:bodyPr>
          <a:lstStyle/>
          <a:p>
            <a:pPr algn="ctr" eaLnBrk="1"/>
            <a:r>
              <a:rPr lang="en-CN" dirty="0">
                <a:solidFill>
                  <a:schemeClr val="bg2">
                    <a:lumMod val="10000"/>
                  </a:schemeClr>
                </a:solidFill>
              </a:rPr>
              <a:t>密集场景</a:t>
            </a:r>
          </a:p>
        </p:txBody>
      </p:sp>
      <p:sp>
        <p:nvSpPr>
          <p:cNvPr id="102" name="Rectangle 101">
            <a:extLst>
              <a:ext uri="{FF2B5EF4-FFF2-40B4-BE49-F238E27FC236}">
                <a16:creationId xmlns:a16="http://schemas.microsoft.com/office/drawing/2014/main" id="{F0C49CA9-5F44-C84F-92FA-65344AD74DD3}"/>
              </a:ext>
            </a:extLst>
          </p:cNvPr>
          <p:cNvSpPr/>
          <p:nvPr/>
        </p:nvSpPr>
        <p:spPr bwMode="auto">
          <a:xfrm>
            <a:off x="2834147" y="6398278"/>
            <a:ext cx="3513518" cy="646331"/>
          </a:xfrm>
          <a:prstGeom prst="rect">
            <a:avLst/>
          </a:prstGeom>
          <a:solidFill>
            <a:schemeClr val="tx2">
              <a:lumMod val="20000"/>
              <a:lumOff val="80000"/>
            </a:schemeClr>
          </a:solidFill>
          <a:ln w="12700" cap="flat" cmpd="sng" algn="ctr">
            <a:solidFill>
              <a:schemeClr val="tx2">
                <a:lumMod val="20000"/>
                <a:lumOff val="80000"/>
              </a:schemeClr>
            </a:solidFill>
            <a:prstDash val="solid"/>
            <a:miter lim="400000"/>
            <a:headEnd type="none" w="med" len="med"/>
            <a:tailEnd type="none" w="med" len="med"/>
          </a:ln>
        </p:spPr>
        <p:txBody>
          <a:bodyPr vert="horz" wrap="square" lIns="45720" tIns="45720" rIns="45720" bIns="45720" numCol="1" rtlCol="0" anchor="ctr" anchorCtr="0" compatLnSpc="1">
            <a:spAutoFit/>
          </a:bodyPr>
          <a:lstStyle/>
          <a:p>
            <a:pPr algn="ctr" eaLnBrk="1"/>
            <a:r>
              <a:rPr lang="en-CN" dirty="0">
                <a:solidFill>
                  <a:schemeClr val="bg2">
                    <a:lumMod val="10000"/>
                  </a:schemeClr>
                </a:solidFill>
              </a:rPr>
              <a:t>少样本检测</a:t>
            </a:r>
          </a:p>
        </p:txBody>
      </p:sp>
      <p:sp>
        <p:nvSpPr>
          <p:cNvPr id="103" name="Rectangle 102">
            <a:extLst>
              <a:ext uri="{FF2B5EF4-FFF2-40B4-BE49-F238E27FC236}">
                <a16:creationId xmlns:a16="http://schemas.microsoft.com/office/drawing/2014/main" id="{093BFF00-BC88-FC4A-9247-F76E39067C31}"/>
              </a:ext>
            </a:extLst>
          </p:cNvPr>
          <p:cNvSpPr/>
          <p:nvPr/>
        </p:nvSpPr>
        <p:spPr bwMode="auto">
          <a:xfrm>
            <a:off x="2834149" y="7598437"/>
            <a:ext cx="3513516" cy="646331"/>
          </a:xfrm>
          <a:prstGeom prst="rect">
            <a:avLst/>
          </a:prstGeom>
          <a:solidFill>
            <a:schemeClr val="tx2">
              <a:lumMod val="20000"/>
              <a:lumOff val="80000"/>
            </a:schemeClr>
          </a:solidFill>
          <a:ln w="12700" cap="flat" cmpd="sng" algn="ctr">
            <a:solidFill>
              <a:schemeClr val="tx2">
                <a:lumMod val="20000"/>
                <a:lumOff val="80000"/>
              </a:schemeClr>
            </a:solidFill>
            <a:prstDash val="solid"/>
            <a:miter lim="400000"/>
            <a:headEnd type="none" w="med" len="med"/>
            <a:tailEnd type="none" w="med" len="med"/>
          </a:ln>
        </p:spPr>
        <p:txBody>
          <a:bodyPr vert="horz" wrap="square" lIns="45720" tIns="45720" rIns="45720" bIns="45720" numCol="1" rtlCol="0" anchor="ctr" anchorCtr="0" compatLnSpc="1">
            <a:spAutoFit/>
          </a:bodyPr>
          <a:lstStyle/>
          <a:p>
            <a:pPr algn="ctr" eaLnBrk="1"/>
            <a:r>
              <a:rPr lang="en-CN" dirty="0">
                <a:solidFill>
                  <a:schemeClr val="bg2">
                    <a:lumMod val="10000"/>
                  </a:schemeClr>
                </a:solidFill>
              </a:rPr>
              <a:t>误检</a:t>
            </a:r>
            <a:r>
              <a:rPr lang="en-US" altLang="zh-CN" dirty="0">
                <a:solidFill>
                  <a:schemeClr val="bg2">
                    <a:lumMod val="10000"/>
                  </a:schemeClr>
                </a:solidFill>
              </a:rPr>
              <a:t>/</a:t>
            </a:r>
            <a:r>
              <a:rPr lang="zh-CN" altLang="en-US" dirty="0">
                <a:solidFill>
                  <a:schemeClr val="bg2">
                    <a:lumMod val="10000"/>
                  </a:schemeClr>
                </a:solidFill>
              </a:rPr>
              <a:t>漏检</a:t>
            </a:r>
            <a:endParaRPr lang="en-CN" dirty="0">
              <a:solidFill>
                <a:schemeClr val="bg2">
                  <a:lumMod val="10000"/>
                </a:schemeClr>
              </a:solidFill>
            </a:endParaRPr>
          </a:p>
        </p:txBody>
      </p:sp>
      <p:sp>
        <p:nvSpPr>
          <p:cNvPr id="104" name="Rectangle 103">
            <a:extLst>
              <a:ext uri="{FF2B5EF4-FFF2-40B4-BE49-F238E27FC236}">
                <a16:creationId xmlns:a16="http://schemas.microsoft.com/office/drawing/2014/main" id="{9277F1AA-C9A2-EA40-AE71-A5FC171A0D5B}"/>
              </a:ext>
            </a:extLst>
          </p:cNvPr>
          <p:cNvSpPr/>
          <p:nvPr/>
        </p:nvSpPr>
        <p:spPr bwMode="auto">
          <a:xfrm>
            <a:off x="2824613" y="8894581"/>
            <a:ext cx="3513513" cy="646331"/>
          </a:xfrm>
          <a:prstGeom prst="rect">
            <a:avLst/>
          </a:prstGeom>
          <a:solidFill>
            <a:schemeClr val="tx2">
              <a:lumMod val="20000"/>
              <a:lumOff val="80000"/>
            </a:schemeClr>
          </a:solidFill>
          <a:ln w="12700" cap="flat" cmpd="sng" algn="ctr">
            <a:solidFill>
              <a:schemeClr val="tx2">
                <a:lumMod val="20000"/>
                <a:lumOff val="80000"/>
              </a:schemeClr>
            </a:solidFill>
            <a:prstDash val="solid"/>
            <a:miter lim="400000"/>
            <a:headEnd type="none" w="med" len="med"/>
            <a:tailEnd type="none" w="med" len="med"/>
          </a:ln>
        </p:spPr>
        <p:txBody>
          <a:bodyPr vert="horz" wrap="square" lIns="45720" tIns="45720" rIns="45720" bIns="45720" numCol="1" rtlCol="0" anchor="ctr" anchorCtr="0" compatLnSpc="1">
            <a:spAutoFit/>
          </a:bodyPr>
          <a:lstStyle/>
          <a:p>
            <a:pPr algn="ctr" eaLnBrk="1"/>
            <a:r>
              <a:rPr lang="en-CN" dirty="0">
                <a:solidFill>
                  <a:schemeClr val="bg2">
                    <a:lumMod val="10000"/>
                  </a:schemeClr>
                </a:solidFill>
              </a:rPr>
              <a:t>训练策略</a:t>
            </a:r>
          </a:p>
        </p:txBody>
      </p:sp>
      <p:sp>
        <p:nvSpPr>
          <p:cNvPr id="111" name="Rectangle 110">
            <a:extLst>
              <a:ext uri="{FF2B5EF4-FFF2-40B4-BE49-F238E27FC236}">
                <a16:creationId xmlns:a16="http://schemas.microsoft.com/office/drawing/2014/main" id="{3876BF46-FE5A-EB47-B165-5BCE95DEC59B}"/>
              </a:ext>
            </a:extLst>
          </p:cNvPr>
          <p:cNvSpPr/>
          <p:nvPr/>
        </p:nvSpPr>
        <p:spPr bwMode="auto">
          <a:xfrm>
            <a:off x="2839659" y="11560618"/>
            <a:ext cx="3508005" cy="646331"/>
          </a:xfrm>
          <a:prstGeom prst="rect">
            <a:avLst/>
          </a:prstGeom>
          <a:solidFill>
            <a:schemeClr val="tx2">
              <a:lumMod val="20000"/>
              <a:lumOff val="80000"/>
            </a:schemeClr>
          </a:solidFill>
          <a:ln w="12700" cap="flat" cmpd="sng" algn="ctr">
            <a:solidFill>
              <a:schemeClr val="tx2">
                <a:lumMod val="20000"/>
                <a:lumOff val="80000"/>
              </a:schemeClr>
            </a:solidFill>
            <a:prstDash val="solid"/>
            <a:miter lim="400000"/>
            <a:headEnd type="none" w="med" len="med"/>
            <a:tailEnd type="none" w="med" len="med"/>
          </a:ln>
        </p:spPr>
        <p:txBody>
          <a:bodyPr vert="horz" wrap="square" lIns="45720" tIns="45720" rIns="45720" bIns="45720" numCol="1" rtlCol="0" anchor="ctr" anchorCtr="0" compatLnSpc="1">
            <a:spAutoFit/>
          </a:bodyPr>
          <a:lstStyle/>
          <a:p>
            <a:pPr algn="ctr" eaLnBrk="1"/>
            <a:r>
              <a:rPr lang="en-CN" dirty="0">
                <a:solidFill>
                  <a:schemeClr val="bg2">
                    <a:lumMod val="10000"/>
                  </a:schemeClr>
                </a:solidFill>
              </a:rPr>
              <a:t>实时性</a:t>
            </a:r>
            <a:r>
              <a:rPr lang="en-US" altLang="zh-CN" dirty="0">
                <a:solidFill>
                  <a:schemeClr val="bg2">
                    <a:lumMod val="10000"/>
                  </a:schemeClr>
                </a:solidFill>
              </a:rPr>
              <a:t>/</a:t>
            </a:r>
            <a:r>
              <a:rPr lang="zh-CN" altLang="en-US" dirty="0">
                <a:solidFill>
                  <a:schemeClr val="bg2">
                    <a:lumMod val="10000"/>
                  </a:schemeClr>
                </a:solidFill>
              </a:rPr>
              <a:t>部署</a:t>
            </a:r>
            <a:endParaRPr lang="en-CN" dirty="0">
              <a:solidFill>
                <a:schemeClr val="bg2">
                  <a:lumMod val="10000"/>
                </a:schemeClr>
              </a:solidFill>
            </a:endParaRPr>
          </a:p>
        </p:txBody>
      </p:sp>
      <p:cxnSp>
        <p:nvCxnSpPr>
          <p:cNvPr id="125" name="Straight Connector 124">
            <a:extLst>
              <a:ext uri="{FF2B5EF4-FFF2-40B4-BE49-F238E27FC236}">
                <a16:creationId xmlns:a16="http://schemas.microsoft.com/office/drawing/2014/main" id="{24463EB9-E309-9148-A8F7-22F4F0189F1A}"/>
              </a:ext>
            </a:extLst>
          </p:cNvPr>
          <p:cNvCxnSpPr>
            <a:cxnSpLocks/>
          </p:cNvCxnSpPr>
          <p:nvPr/>
        </p:nvCxnSpPr>
        <p:spPr bwMode="auto">
          <a:xfrm>
            <a:off x="6641034" y="1716782"/>
            <a:ext cx="0" cy="11930327"/>
          </a:xfrm>
          <a:prstGeom prst="line">
            <a:avLst/>
          </a:prstGeom>
          <a:solidFill>
            <a:srgbClr val="FFFFFF"/>
          </a:solidFill>
          <a:ln w="15875" cap="flat" cmpd="sng" algn="ctr">
            <a:solidFill>
              <a:schemeClr val="tx1"/>
            </a:solidFill>
            <a:prstDash val="lgDash"/>
            <a:miter lim="400000"/>
            <a:headEnd type="none" w="med" len="med"/>
            <a:tailEnd type="none" w="med" len="med"/>
          </a:ln>
        </p:spPr>
      </p:cxnSp>
      <p:cxnSp>
        <p:nvCxnSpPr>
          <p:cNvPr id="134" name="Straight Connector 133">
            <a:extLst>
              <a:ext uri="{FF2B5EF4-FFF2-40B4-BE49-F238E27FC236}">
                <a16:creationId xmlns:a16="http://schemas.microsoft.com/office/drawing/2014/main" id="{8169E6E7-D079-D74E-ACCC-171BC7BE9A0B}"/>
              </a:ext>
            </a:extLst>
          </p:cNvPr>
          <p:cNvCxnSpPr>
            <a:cxnSpLocks/>
          </p:cNvCxnSpPr>
          <p:nvPr/>
        </p:nvCxnSpPr>
        <p:spPr bwMode="auto">
          <a:xfrm flipV="1">
            <a:off x="257083" y="1621773"/>
            <a:ext cx="23307369" cy="95009"/>
          </a:xfrm>
          <a:prstGeom prst="line">
            <a:avLst/>
          </a:prstGeom>
          <a:solidFill>
            <a:srgbClr val="FFFFFF"/>
          </a:solidFill>
          <a:ln w="38100" cap="flat" cmpd="dbl" algn="ctr">
            <a:solidFill>
              <a:srgbClr val="000000"/>
            </a:solidFill>
            <a:prstDash val="solid"/>
            <a:miter lim="400000"/>
            <a:headEnd type="none" w="med" len="med"/>
            <a:tailEnd type="none" w="med" len="med"/>
          </a:ln>
        </p:spPr>
      </p:cxnSp>
      <p:sp>
        <p:nvSpPr>
          <p:cNvPr id="135" name="TextBox 134">
            <a:extLst>
              <a:ext uri="{FF2B5EF4-FFF2-40B4-BE49-F238E27FC236}">
                <a16:creationId xmlns:a16="http://schemas.microsoft.com/office/drawing/2014/main" id="{69162692-D55A-9D49-A589-FF275355E45D}"/>
              </a:ext>
            </a:extLst>
          </p:cNvPr>
          <p:cNvSpPr txBox="1"/>
          <p:nvPr/>
        </p:nvSpPr>
        <p:spPr>
          <a:xfrm>
            <a:off x="14038252" y="1074392"/>
            <a:ext cx="2127442" cy="590931"/>
          </a:xfrm>
          <a:prstGeom prst="rect">
            <a:avLst/>
          </a:prstGeom>
          <a:noFill/>
        </p:spPr>
        <p:txBody>
          <a:bodyPr wrap="square" rtlCol="0">
            <a:spAutoFit/>
          </a:bodyPr>
          <a:lstStyle/>
          <a:p>
            <a:pPr algn="ctr" eaLnBrk="1" hangingPunct="1">
              <a:lnSpc>
                <a:spcPct val="90000"/>
              </a:lnSpc>
            </a:pPr>
            <a:r>
              <a:rPr lang="en-CN" dirty="0">
                <a:solidFill>
                  <a:srgbClr val="0D57A2"/>
                </a:solidFill>
                <a:latin typeface="Times New Roman" panose="02020603050405020304" pitchFamily="18" charset="0"/>
                <a:ea typeface="微软雅黑" panose="020B0503020204020204" pitchFamily="34" charset="-122"/>
                <a:cs typeface="Times New Roman" panose="02020603050405020304" pitchFamily="18" charset="0"/>
              </a:rPr>
              <a:t>应对策略</a:t>
            </a:r>
          </a:p>
        </p:txBody>
      </p:sp>
      <p:cxnSp>
        <p:nvCxnSpPr>
          <p:cNvPr id="149" name="Straight Connector 148">
            <a:extLst>
              <a:ext uri="{FF2B5EF4-FFF2-40B4-BE49-F238E27FC236}">
                <a16:creationId xmlns:a16="http://schemas.microsoft.com/office/drawing/2014/main" id="{295A64D3-0E67-0B45-ACBB-26A218A797B4}"/>
              </a:ext>
            </a:extLst>
          </p:cNvPr>
          <p:cNvCxnSpPr>
            <a:cxnSpLocks/>
          </p:cNvCxnSpPr>
          <p:nvPr/>
        </p:nvCxnSpPr>
        <p:spPr bwMode="auto">
          <a:xfrm>
            <a:off x="3066523" y="3205949"/>
            <a:ext cx="20497929" cy="0"/>
          </a:xfrm>
          <a:prstGeom prst="line">
            <a:avLst/>
          </a:prstGeom>
          <a:solidFill>
            <a:srgbClr val="FFFFFF"/>
          </a:solidFill>
          <a:ln w="15875" cap="flat" cmpd="sng" algn="ctr">
            <a:solidFill>
              <a:schemeClr val="tx1"/>
            </a:solidFill>
            <a:prstDash val="lgDash"/>
            <a:miter lim="400000"/>
            <a:headEnd type="none" w="med" len="med"/>
            <a:tailEnd type="none" w="med" len="med"/>
          </a:ln>
        </p:spPr>
      </p:cxnSp>
      <p:cxnSp>
        <p:nvCxnSpPr>
          <p:cNvPr id="154" name="Straight Connector 153">
            <a:extLst>
              <a:ext uri="{FF2B5EF4-FFF2-40B4-BE49-F238E27FC236}">
                <a16:creationId xmlns:a16="http://schemas.microsoft.com/office/drawing/2014/main" id="{B78DC1D6-11D3-2C4D-8581-B8164E34AC81}"/>
              </a:ext>
            </a:extLst>
          </p:cNvPr>
          <p:cNvCxnSpPr>
            <a:cxnSpLocks/>
          </p:cNvCxnSpPr>
          <p:nvPr/>
        </p:nvCxnSpPr>
        <p:spPr bwMode="auto">
          <a:xfrm>
            <a:off x="257083" y="13626752"/>
            <a:ext cx="23307369" cy="20357"/>
          </a:xfrm>
          <a:prstGeom prst="line">
            <a:avLst/>
          </a:prstGeom>
          <a:solidFill>
            <a:srgbClr val="FFFFFF"/>
          </a:solidFill>
          <a:ln w="38100" cap="flat" cmpd="dbl" algn="ctr">
            <a:solidFill>
              <a:srgbClr val="000000"/>
            </a:solidFill>
            <a:prstDash val="solid"/>
            <a:miter lim="400000"/>
            <a:headEnd type="none" w="med" len="med"/>
            <a:tailEnd type="none" w="med" len="med"/>
          </a:ln>
        </p:spPr>
      </p:cxnSp>
      <p:sp>
        <p:nvSpPr>
          <p:cNvPr id="175" name="Rectangle 174">
            <a:extLst>
              <a:ext uri="{FF2B5EF4-FFF2-40B4-BE49-F238E27FC236}">
                <a16:creationId xmlns:a16="http://schemas.microsoft.com/office/drawing/2014/main" id="{C80903D5-9442-2443-84BB-602E8F6EB6C6}"/>
              </a:ext>
            </a:extLst>
          </p:cNvPr>
          <p:cNvSpPr/>
          <p:nvPr/>
        </p:nvSpPr>
        <p:spPr bwMode="auto">
          <a:xfrm>
            <a:off x="2834147" y="5000116"/>
            <a:ext cx="3513524" cy="646331"/>
          </a:xfrm>
          <a:prstGeom prst="rect">
            <a:avLst/>
          </a:prstGeom>
          <a:solidFill>
            <a:schemeClr val="tx2">
              <a:lumMod val="20000"/>
              <a:lumOff val="80000"/>
            </a:schemeClr>
          </a:solidFill>
          <a:ln w="12700" cap="flat" cmpd="sng" algn="ctr">
            <a:solidFill>
              <a:schemeClr val="tx2">
                <a:lumMod val="20000"/>
                <a:lumOff val="80000"/>
              </a:schemeClr>
            </a:solidFill>
            <a:prstDash val="solid"/>
            <a:miter lim="400000"/>
            <a:headEnd type="none" w="med" len="med"/>
            <a:tailEnd type="none" w="med" len="med"/>
          </a:ln>
        </p:spPr>
        <p:txBody>
          <a:bodyPr vert="horz" wrap="square" lIns="45720" tIns="45720" rIns="45720" bIns="45720" numCol="1" rtlCol="0" anchor="ctr" anchorCtr="0" compatLnSpc="1">
            <a:spAutoFit/>
          </a:bodyPr>
          <a:lstStyle/>
          <a:p>
            <a:pPr algn="ctr" eaLnBrk="1"/>
            <a:r>
              <a:rPr lang="en-CN" dirty="0">
                <a:solidFill>
                  <a:schemeClr val="bg2">
                    <a:lumMod val="10000"/>
                  </a:schemeClr>
                </a:solidFill>
              </a:rPr>
              <a:t>长尾分布</a:t>
            </a:r>
          </a:p>
        </p:txBody>
      </p:sp>
      <p:sp>
        <p:nvSpPr>
          <p:cNvPr id="182" name="Rectangle 181">
            <a:extLst>
              <a:ext uri="{FF2B5EF4-FFF2-40B4-BE49-F238E27FC236}">
                <a16:creationId xmlns:a16="http://schemas.microsoft.com/office/drawing/2014/main" id="{42E173D3-8C06-254A-BA50-BF4E60BBD898}"/>
              </a:ext>
            </a:extLst>
          </p:cNvPr>
          <p:cNvSpPr/>
          <p:nvPr/>
        </p:nvSpPr>
        <p:spPr bwMode="auto">
          <a:xfrm>
            <a:off x="2824614" y="10262733"/>
            <a:ext cx="3523050" cy="646331"/>
          </a:xfrm>
          <a:prstGeom prst="rect">
            <a:avLst/>
          </a:prstGeom>
          <a:solidFill>
            <a:schemeClr val="tx2">
              <a:lumMod val="20000"/>
              <a:lumOff val="80000"/>
            </a:schemeClr>
          </a:solidFill>
          <a:ln w="12700" cap="flat" cmpd="sng" algn="ctr">
            <a:solidFill>
              <a:schemeClr val="tx2">
                <a:lumMod val="20000"/>
                <a:lumOff val="80000"/>
              </a:schemeClr>
            </a:solidFill>
            <a:prstDash val="solid"/>
            <a:miter lim="400000"/>
            <a:headEnd type="none" w="med" len="med"/>
            <a:tailEnd type="none" w="med" len="med"/>
          </a:ln>
        </p:spPr>
        <p:txBody>
          <a:bodyPr vert="horz" wrap="square" lIns="45720" tIns="45720" rIns="45720" bIns="45720" numCol="1" rtlCol="0" anchor="ctr" anchorCtr="0" compatLnSpc="1">
            <a:spAutoFit/>
          </a:bodyPr>
          <a:lstStyle/>
          <a:p>
            <a:pPr algn="ctr" eaLnBrk="1"/>
            <a:r>
              <a:rPr lang="en-CN" dirty="0">
                <a:solidFill>
                  <a:schemeClr val="bg2">
                    <a:lumMod val="10000"/>
                  </a:schemeClr>
                </a:solidFill>
              </a:rPr>
              <a:t>特征表达能力</a:t>
            </a:r>
          </a:p>
        </p:txBody>
      </p:sp>
      <p:cxnSp>
        <p:nvCxnSpPr>
          <p:cNvPr id="183" name="Straight Connector 182">
            <a:extLst>
              <a:ext uri="{FF2B5EF4-FFF2-40B4-BE49-F238E27FC236}">
                <a16:creationId xmlns:a16="http://schemas.microsoft.com/office/drawing/2014/main" id="{7B322645-485A-8546-83C5-25865CEE76E6}"/>
              </a:ext>
            </a:extLst>
          </p:cNvPr>
          <p:cNvCxnSpPr>
            <a:cxnSpLocks/>
          </p:cNvCxnSpPr>
          <p:nvPr/>
        </p:nvCxnSpPr>
        <p:spPr bwMode="auto">
          <a:xfrm>
            <a:off x="3066523" y="4574101"/>
            <a:ext cx="20497929" cy="0"/>
          </a:xfrm>
          <a:prstGeom prst="line">
            <a:avLst/>
          </a:prstGeom>
          <a:solidFill>
            <a:srgbClr val="FFFFFF"/>
          </a:solidFill>
          <a:ln w="15875" cap="flat" cmpd="sng" algn="ctr">
            <a:solidFill>
              <a:schemeClr val="tx1"/>
            </a:solidFill>
            <a:prstDash val="lgDash"/>
            <a:miter lim="400000"/>
            <a:headEnd type="none" w="med" len="med"/>
            <a:tailEnd type="none" w="med" len="med"/>
          </a:ln>
        </p:spPr>
      </p:cxnSp>
      <p:cxnSp>
        <p:nvCxnSpPr>
          <p:cNvPr id="184" name="Straight Connector 183">
            <a:extLst>
              <a:ext uri="{FF2B5EF4-FFF2-40B4-BE49-F238E27FC236}">
                <a16:creationId xmlns:a16="http://schemas.microsoft.com/office/drawing/2014/main" id="{A3F05555-0787-394D-84B0-CF8AAFCE0AF1}"/>
              </a:ext>
            </a:extLst>
          </p:cNvPr>
          <p:cNvCxnSpPr>
            <a:cxnSpLocks/>
          </p:cNvCxnSpPr>
          <p:nvPr/>
        </p:nvCxnSpPr>
        <p:spPr bwMode="auto">
          <a:xfrm>
            <a:off x="3066522" y="5870245"/>
            <a:ext cx="20497929" cy="0"/>
          </a:xfrm>
          <a:prstGeom prst="line">
            <a:avLst/>
          </a:prstGeom>
          <a:solidFill>
            <a:srgbClr val="FFFFFF"/>
          </a:solidFill>
          <a:ln w="15875" cap="flat" cmpd="sng" algn="ctr">
            <a:solidFill>
              <a:schemeClr val="tx1"/>
            </a:solidFill>
            <a:prstDash val="lgDash"/>
            <a:miter lim="400000"/>
            <a:headEnd type="none" w="med" len="med"/>
            <a:tailEnd type="none" w="med" len="med"/>
          </a:ln>
        </p:spPr>
      </p:cxnSp>
      <p:cxnSp>
        <p:nvCxnSpPr>
          <p:cNvPr id="185" name="Straight Connector 184">
            <a:extLst>
              <a:ext uri="{FF2B5EF4-FFF2-40B4-BE49-F238E27FC236}">
                <a16:creationId xmlns:a16="http://schemas.microsoft.com/office/drawing/2014/main" id="{CDEF232F-820F-3D4D-BAE9-7E7A75645B27}"/>
              </a:ext>
            </a:extLst>
          </p:cNvPr>
          <p:cNvCxnSpPr>
            <a:cxnSpLocks/>
          </p:cNvCxnSpPr>
          <p:nvPr/>
        </p:nvCxnSpPr>
        <p:spPr bwMode="auto">
          <a:xfrm>
            <a:off x="3066522" y="7218040"/>
            <a:ext cx="20497929" cy="0"/>
          </a:xfrm>
          <a:prstGeom prst="line">
            <a:avLst/>
          </a:prstGeom>
          <a:solidFill>
            <a:srgbClr val="FFFFFF"/>
          </a:solidFill>
          <a:ln w="15875" cap="flat" cmpd="sng" algn="ctr">
            <a:solidFill>
              <a:schemeClr val="tx1"/>
            </a:solidFill>
            <a:prstDash val="lgDash"/>
            <a:miter lim="400000"/>
            <a:headEnd type="none" w="med" len="med"/>
            <a:tailEnd type="none" w="med" len="med"/>
          </a:ln>
        </p:spPr>
      </p:cxnSp>
      <p:cxnSp>
        <p:nvCxnSpPr>
          <p:cNvPr id="186" name="Straight Connector 185">
            <a:extLst>
              <a:ext uri="{FF2B5EF4-FFF2-40B4-BE49-F238E27FC236}">
                <a16:creationId xmlns:a16="http://schemas.microsoft.com/office/drawing/2014/main" id="{B37B8B7B-5E57-E848-A9F5-08C92B3140FD}"/>
              </a:ext>
            </a:extLst>
          </p:cNvPr>
          <p:cNvCxnSpPr>
            <a:cxnSpLocks/>
          </p:cNvCxnSpPr>
          <p:nvPr/>
        </p:nvCxnSpPr>
        <p:spPr bwMode="auto">
          <a:xfrm>
            <a:off x="3066522" y="8514184"/>
            <a:ext cx="20497929" cy="0"/>
          </a:xfrm>
          <a:prstGeom prst="line">
            <a:avLst/>
          </a:prstGeom>
          <a:solidFill>
            <a:srgbClr val="FFFFFF"/>
          </a:solidFill>
          <a:ln w="15875" cap="flat" cmpd="sng" algn="ctr">
            <a:solidFill>
              <a:schemeClr val="tx1"/>
            </a:solidFill>
            <a:prstDash val="lgDash"/>
            <a:miter lim="400000"/>
            <a:headEnd type="none" w="med" len="med"/>
            <a:tailEnd type="none" w="med" len="med"/>
          </a:ln>
        </p:spPr>
      </p:cxnSp>
      <p:cxnSp>
        <p:nvCxnSpPr>
          <p:cNvPr id="187" name="Straight Connector 186">
            <a:extLst>
              <a:ext uri="{FF2B5EF4-FFF2-40B4-BE49-F238E27FC236}">
                <a16:creationId xmlns:a16="http://schemas.microsoft.com/office/drawing/2014/main" id="{A7188C9D-4034-A34D-A761-7174CB56EC42}"/>
              </a:ext>
            </a:extLst>
          </p:cNvPr>
          <p:cNvCxnSpPr>
            <a:cxnSpLocks/>
          </p:cNvCxnSpPr>
          <p:nvPr/>
        </p:nvCxnSpPr>
        <p:spPr bwMode="auto">
          <a:xfrm>
            <a:off x="3066522" y="9830685"/>
            <a:ext cx="20497929" cy="0"/>
          </a:xfrm>
          <a:prstGeom prst="line">
            <a:avLst/>
          </a:prstGeom>
          <a:solidFill>
            <a:srgbClr val="FFFFFF"/>
          </a:solidFill>
          <a:ln w="15875" cap="flat" cmpd="sng" algn="ctr">
            <a:solidFill>
              <a:schemeClr val="tx1"/>
            </a:solidFill>
            <a:prstDash val="lgDash"/>
            <a:miter lim="400000"/>
            <a:headEnd type="none" w="med" len="med"/>
            <a:tailEnd type="none" w="med" len="med"/>
          </a:ln>
        </p:spPr>
      </p:cxnSp>
      <p:cxnSp>
        <p:nvCxnSpPr>
          <p:cNvPr id="188" name="Straight Connector 187">
            <a:extLst>
              <a:ext uri="{FF2B5EF4-FFF2-40B4-BE49-F238E27FC236}">
                <a16:creationId xmlns:a16="http://schemas.microsoft.com/office/drawing/2014/main" id="{63DADAF9-1F0B-F743-A66C-E23D935B2F21}"/>
              </a:ext>
            </a:extLst>
          </p:cNvPr>
          <p:cNvCxnSpPr>
            <a:cxnSpLocks/>
          </p:cNvCxnSpPr>
          <p:nvPr/>
        </p:nvCxnSpPr>
        <p:spPr bwMode="auto">
          <a:xfrm>
            <a:off x="3042889" y="11198837"/>
            <a:ext cx="20497929" cy="0"/>
          </a:xfrm>
          <a:prstGeom prst="line">
            <a:avLst/>
          </a:prstGeom>
          <a:solidFill>
            <a:srgbClr val="FFFFFF"/>
          </a:solidFill>
          <a:ln w="15875" cap="flat" cmpd="sng" algn="ctr">
            <a:solidFill>
              <a:schemeClr val="tx1"/>
            </a:solidFill>
            <a:prstDash val="lgDash"/>
            <a:miter lim="400000"/>
            <a:headEnd type="none" w="med" len="med"/>
            <a:tailEnd type="none" w="med" len="med"/>
          </a:ln>
        </p:spPr>
      </p:cxnSp>
      <p:sp>
        <p:nvSpPr>
          <p:cNvPr id="192" name="TextBox 191">
            <a:extLst>
              <a:ext uri="{FF2B5EF4-FFF2-40B4-BE49-F238E27FC236}">
                <a16:creationId xmlns:a16="http://schemas.microsoft.com/office/drawing/2014/main" id="{F80552DE-63A6-5647-9E59-1A531EB63DB8}"/>
              </a:ext>
            </a:extLst>
          </p:cNvPr>
          <p:cNvSpPr txBox="1"/>
          <p:nvPr/>
        </p:nvSpPr>
        <p:spPr>
          <a:xfrm>
            <a:off x="6641034" y="1785917"/>
            <a:ext cx="16921879" cy="1877437"/>
          </a:xfrm>
          <a:prstGeom prst="rect">
            <a:avLst/>
          </a:prstGeom>
          <a:noFill/>
        </p:spPr>
        <p:txBody>
          <a:bodyPr wrap="square" rtlCol="0">
            <a:spAutoFit/>
          </a:bodyPr>
          <a:lstStyle/>
          <a:p>
            <a:pPr marL="457200" indent="-457200">
              <a:buFont typeface="+mj-lt"/>
              <a:buAutoNum type="arabicParenR"/>
            </a:pPr>
            <a:r>
              <a:rPr lang="en-CN" sz="2400" dirty="0">
                <a:solidFill>
                  <a:schemeClr val="bg2">
                    <a:lumMod val="10000"/>
                  </a:schemeClr>
                </a:solidFill>
              </a:rPr>
              <a:t>增大模型的输入分辨率</a:t>
            </a:r>
            <a:r>
              <a:rPr lang="en-CN" sz="2800" dirty="0">
                <a:solidFill>
                  <a:schemeClr val="bg2">
                    <a:lumMod val="10000"/>
                  </a:schemeClr>
                </a:solidFill>
              </a:rPr>
              <a:t>(</a:t>
            </a:r>
            <a:r>
              <a:rPr lang="en-CN" sz="2000" dirty="0">
                <a:solidFill>
                  <a:schemeClr val="bg2">
                    <a:lumMod val="10000"/>
                  </a:schemeClr>
                </a:solidFill>
              </a:rPr>
              <a:t>HRDNet: High-resolution Detection Network for Small Objects, Arxiv 2019</a:t>
            </a:r>
            <a:r>
              <a:rPr lang="en-CN" sz="2800" dirty="0">
                <a:solidFill>
                  <a:schemeClr val="bg2">
                    <a:lumMod val="10000"/>
                  </a:schemeClr>
                </a:solidFill>
              </a:rPr>
              <a:t>) </a:t>
            </a:r>
          </a:p>
          <a:p>
            <a:pPr marL="457200" indent="-457200">
              <a:buFont typeface="+mj-lt"/>
              <a:buAutoNum type="arabicParenR"/>
            </a:pPr>
            <a:r>
              <a:rPr lang="en-CN" sz="2400" dirty="0">
                <a:solidFill>
                  <a:schemeClr val="bg2">
                    <a:lumMod val="10000"/>
                  </a:schemeClr>
                </a:solidFill>
              </a:rPr>
              <a:t>数据增强</a:t>
            </a:r>
            <a:r>
              <a:rPr lang="zh-CN" altLang="en-US" sz="2400" dirty="0">
                <a:solidFill>
                  <a:schemeClr val="bg2">
                    <a:lumMod val="10000"/>
                  </a:schemeClr>
                </a:solidFill>
              </a:rPr>
              <a:t>，如随机裁剪，随机旋转和</a:t>
            </a:r>
            <a:r>
              <a:rPr lang="en-US" altLang="zh-CN" sz="2400" dirty="0">
                <a:solidFill>
                  <a:schemeClr val="bg2">
                    <a:lumMod val="10000"/>
                  </a:schemeClr>
                </a:solidFill>
              </a:rPr>
              <a:t>Mosaic</a:t>
            </a:r>
            <a:r>
              <a:rPr lang="zh-CN" altLang="en-US" sz="2400" dirty="0">
                <a:solidFill>
                  <a:schemeClr val="bg2">
                    <a:lumMod val="10000"/>
                  </a:schemeClr>
                </a:solidFill>
              </a:rPr>
              <a:t>增强</a:t>
            </a:r>
            <a:r>
              <a:rPr lang="en-US" altLang="zh-CN" sz="2800" dirty="0">
                <a:solidFill>
                  <a:schemeClr val="bg2">
                    <a:lumMod val="10000"/>
                  </a:schemeClr>
                </a:solidFill>
              </a:rPr>
              <a:t>(</a:t>
            </a:r>
            <a:r>
              <a:rPr lang="en-US" altLang="zh-CN" sz="2000" dirty="0">
                <a:solidFill>
                  <a:schemeClr val="bg2">
                    <a:lumMod val="10000"/>
                  </a:schemeClr>
                </a:solidFill>
              </a:rPr>
              <a:t>Augmentation for small object detection, Arxiv 2019</a:t>
            </a:r>
            <a:r>
              <a:rPr lang="en-US" altLang="zh-CN" sz="2800" dirty="0">
                <a:solidFill>
                  <a:schemeClr val="bg2">
                    <a:lumMod val="10000"/>
                  </a:schemeClr>
                </a:solidFill>
              </a:rPr>
              <a:t>)</a:t>
            </a:r>
          </a:p>
          <a:p>
            <a:pPr marL="457200" indent="-457200">
              <a:buFont typeface="+mj-lt"/>
              <a:buAutoNum type="arabicParenR"/>
            </a:pPr>
            <a:r>
              <a:rPr lang="zh-CN" altLang="en-US" sz="2400" dirty="0">
                <a:solidFill>
                  <a:schemeClr val="bg2">
                    <a:lumMod val="10000"/>
                  </a:schemeClr>
                </a:solidFill>
              </a:rPr>
              <a:t>多尺度特征融合及超分辨</a:t>
            </a:r>
            <a:r>
              <a:rPr lang="en-US" altLang="zh-CN" sz="2800" dirty="0">
                <a:solidFill>
                  <a:schemeClr val="bg2">
                    <a:lumMod val="10000"/>
                  </a:schemeClr>
                </a:solidFill>
              </a:rPr>
              <a:t>(</a:t>
            </a:r>
            <a:r>
              <a:rPr lang="en-US" altLang="zh-CN" sz="2000" dirty="0">
                <a:solidFill>
                  <a:schemeClr val="bg2">
                    <a:lumMod val="10000"/>
                  </a:schemeClr>
                </a:solidFill>
              </a:rPr>
              <a:t>AugFPN: Improving Multi-Scale Feature Learning for Object Detection, CVPR 2020</a:t>
            </a:r>
            <a:r>
              <a:rPr lang="en-US" altLang="zh-CN" sz="2800" dirty="0">
                <a:solidFill>
                  <a:schemeClr val="bg2">
                    <a:lumMod val="10000"/>
                  </a:schemeClr>
                </a:solidFill>
              </a:rPr>
              <a:t>)</a:t>
            </a:r>
          </a:p>
          <a:p>
            <a:pPr marL="571500" indent="-571500">
              <a:buFont typeface="Arial" panose="020B0604020202020204" pitchFamily="34" charset="0"/>
              <a:buChar char="•"/>
            </a:pPr>
            <a:endParaRPr lang="en-CN" sz="3200" dirty="0"/>
          </a:p>
        </p:txBody>
      </p:sp>
      <p:sp>
        <p:nvSpPr>
          <p:cNvPr id="193" name="TextBox 192">
            <a:extLst>
              <a:ext uri="{FF2B5EF4-FFF2-40B4-BE49-F238E27FC236}">
                <a16:creationId xmlns:a16="http://schemas.microsoft.com/office/drawing/2014/main" id="{31849A0D-235A-7A46-AB23-D805B523F5A6}"/>
              </a:ext>
            </a:extLst>
          </p:cNvPr>
          <p:cNvSpPr txBox="1"/>
          <p:nvPr/>
        </p:nvSpPr>
        <p:spPr>
          <a:xfrm>
            <a:off x="6641035" y="3189263"/>
            <a:ext cx="16921875" cy="1877437"/>
          </a:xfrm>
          <a:prstGeom prst="rect">
            <a:avLst/>
          </a:prstGeom>
          <a:noFill/>
        </p:spPr>
        <p:txBody>
          <a:bodyPr wrap="square" rtlCol="0">
            <a:spAutoFit/>
          </a:bodyPr>
          <a:lstStyle/>
          <a:p>
            <a:pPr marL="457200" indent="-457200">
              <a:buFont typeface="+mj-lt"/>
              <a:buAutoNum type="arabicParenR"/>
            </a:pPr>
            <a:r>
              <a:rPr lang="zh-CN" altLang="en-US" sz="2400" dirty="0">
                <a:solidFill>
                  <a:schemeClr val="bg2">
                    <a:lumMod val="10000"/>
                  </a:schemeClr>
                </a:solidFill>
              </a:rPr>
              <a:t>人头人体绑定检测</a:t>
            </a:r>
            <a:r>
              <a:rPr lang="en-US" altLang="zh-CN" sz="2800" dirty="0">
                <a:solidFill>
                  <a:schemeClr val="bg2">
                    <a:lumMod val="10000"/>
                  </a:schemeClr>
                </a:solidFill>
              </a:rPr>
              <a:t>(</a:t>
            </a:r>
            <a:r>
              <a:rPr lang="en-US" altLang="zh-CN" sz="2000" dirty="0">
                <a:solidFill>
                  <a:schemeClr val="bg2">
                    <a:lumMod val="10000"/>
                  </a:schemeClr>
                </a:solidFill>
              </a:rPr>
              <a:t>Relational Learning for Joint Head and Human Detection, AAAI 2020</a:t>
            </a:r>
            <a:r>
              <a:rPr lang="en-US" altLang="zh-CN" sz="2800" dirty="0">
                <a:solidFill>
                  <a:schemeClr val="bg2">
                    <a:lumMod val="10000"/>
                  </a:schemeClr>
                </a:solidFill>
              </a:rPr>
              <a:t>)</a:t>
            </a:r>
          </a:p>
          <a:p>
            <a:pPr marL="457200" indent="-457200">
              <a:buFont typeface="+mj-lt"/>
              <a:buAutoNum type="arabicParenR"/>
            </a:pPr>
            <a:r>
              <a:rPr lang="en-US" altLang="zh-CN" sz="2400" dirty="0">
                <a:solidFill>
                  <a:schemeClr val="bg2">
                    <a:lumMod val="10000"/>
                  </a:schemeClr>
                </a:solidFill>
              </a:rPr>
              <a:t>NMS</a:t>
            </a:r>
            <a:r>
              <a:rPr lang="zh-CN" altLang="en-US" sz="2400" dirty="0">
                <a:solidFill>
                  <a:schemeClr val="bg2">
                    <a:lumMod val="10000"/>
                  </a:schemeClr>
                </a:solidFill>
              </a:rPr>
              <a:t>优化</a:t>
            </a:r>
            <a:r>
              <a:rPr lang="en-US" altLang="zh-CN" sz="2800" dirty="0">
                <a:solidFill>
                  <a:schemeClr val="bg2">
                    <a:lumMod val="10000"/>
                  </a:schemeClr>
                </a:solidFill>
              </a:rPr>
              <a:t>(</a:t>
            </a:r>
            <a:r>
              <a:rPr lang="en-US" altLang="zh-CN" sz="2000" dirty="0">
                <a:solidFill>
                  <a:schemeClr val="bg2">
                    <a:lumMod val="10000"/>
                  </a:schemeClr>
                </a:solidFill>
              </a:rPr>
              <a:t>Adaptive NMS: Refining Pedestrian Detection in a Crowd, CVPR 2019</a:t>
            </a:r>
            <a:r>
              <a:rPr lang="en-US" altLang="zh-CN" sz="2800" dirty="0">
                <a:solidFill>
                  <a:schemeClr val="bg2">
                    <a:lumMod val="10000"/>
                  </a:schemeClr>
                </a:solidFill>
              </a:rPr>
              <a:t>)</a:t>
            </a:r>
          </a:p>
          <a:p>
            <a:pPr marL="457200" indent="-457200">
              <a:buFont typeface="+mj-lt"/>
              <a:buAutoNum type="arabicParenR"/>
            </a:pPr>
            <a:r>
              <a:rPr lang="zh-CN" altLang="en-US" sz="2400" dirty="0">
                <a:solidFill>
                  <a:schemeClr val="bg2">
                    <a:lumMod val="10000"/>
                  </a:schemeClr>
                </a:solidFill>
              </a:rPr>
              <a:t>多实例预测</a:t>
            </a:r>
            <a:r>
              <a:rPr lang="en-US" altLang="zh-CN" sz="2800" dirty="0">
                <a:solidFill>
                  <a:schemeClr val="bg2">
                    <a:lumMod val="10000"/>
                  </a:schemeClr>
                </a:solidFill>
              </a:rPr>
              <a:t>(</a:t>
            </a:r>
            <a:r>
              <a:rPr lang="en-US" altLang="zh-CN" sz="2000" dirty="0">
                <a:solidFill>
                  <a:schemeClr val="bg2">
                    <a:lumMod val="10000"/>
                  </a:schemeClr>
                </a:solidFill>
              </a:rPr>
              <a:t>Detection in Crowded Scenes: One Proposal, Multi Predictions, CVPR 2020</a:t>
            </a:r>
            <a:r>
              <a:rPr lang="en-US" altLang="zh-CN" sz="2800" dirty="0">
                <a:solidFill>
                  <a:schemeClr val="bg2">
                    <a:lumMod val="10000"/>
                  </a:schemeClr>
                </a:solidFill>
              </a:rPr>
              <a:t>)</a:t>
            </a:r>
          </a:p>
          <a:p>
            <a:pPr marL="571500" indent="-571500">
              <a:buFont typeface="Arial" panose="020B0604020202020204" pitchFamily="34" charset="0"/>
              <a:buChar char="•"/>
            </a:pPr>
            <a:endParaRPr lang="en-CN" sz="3200" dirty="0"/>
          </a:p>
        </p:txBody>
      </p:sp>
      <p:sp>
        <p:nvSpPr>
          <p:cNvPr id="25" name="TextBox 24">
            <a:extLst>
              <a:ext uri="{FF2B5EF4-FFF2-40B4-BE49-F238E27FC236}">
                <a16:creationId xmlns:a16="http://schemas.microsoft.com/office/drawing/2014/main" id="{2FE5FB41-1FEE-1D48-90D0-18FEC1D595E6}"/>
              </a:ext>
            </a:extLst>
          </p:cNvPr>
          <p:cNvSpPr txBox="1"/>
          <p:nvPr/>
        </p:nvSpPr>
        <p:spPr>
          <a:xfrm>
            <a:off x="6641037" y="4574101"/>
            <a:ext cx="16921873" cy="1877437"/>
          </a:xfrm>
          <a:prstGeom prst="rect">
            <a:avLst/>
          </a:prstGeom>
          <a:noFill/>
        </p:spPr>
        <p:txBody>
          <a:bodyPr wrap="square" rtlCol="0">
            <a:spAutoFit/>
          </a:bodyPr>
          <a:lstStyle/>
          <a:p>
            <a:pPr marL="457200" indent="-457200">
              <a:buFont typeface="+mj-lt"/>
              <a:buAutoNum type="arabicParenR"/>
            </a:pPr>
            <a:r>
              <a:rPr lang="zh-CN" altLang="en-US" sz="2400" dirty="0">
                <a:solidFill>
                  <a:schemeClr val="bg2">
                    <a:lumMod val="10000"/>
                  </a:schemeClr>
                </a:solidFill>
              </a:rPr>
              <a:t>数据采样，如</a:t>
            </a:r>
            <a:r>
              <a:rPr lang="en-US" altLang="zh-CN" sz="2400" dirty="0">
                <a:solidFill>
                  <a:schemeClr val="bg2">
                    <a:lumMod val="10000"/>
                  </a:schemeClr>
                </a:solidFill>
              </a:rPr>
              <a:t>head</a:t>
            </a:r>
            <a:r>
              <a:rPr lang="zh-CN" altLang="en-US" sz="2400" dirty="0">
                <a:solidFill>
                  <a:schemeClr val="bg2">
                    <a:lumMod val="10000"/>
                  </a:schemeClr>
                </a:solidFill>
              </a:rPr>
              <a:t>类别欠采样及</a:t>
            </a:r>
            <a:r>
              <a:rPr lang="en-US" altLang="zh-CN" sz="2400" dirty="0">
                <a:solidFill>
                  <a:schemeClr val="bg2">
                    <a:lumMod val="10000"/>
                  </a:schemeClr>
                </a:solidFill>
              </a:rPr>
              <a:t>tail</a:t>
            </a:r>
            <a:r>
              <a:rPr lang="zh-CN" altLang="en-US" sz="2400" dirty="0">
                <a:solidFill>
                  <a:schemeClr val="bg2">
                    <a:lumMod val="10000"/>
                  </a:schemeClr>
                </a:solidFill>
              </a:rPr>
              <a:t>类别过采样</a:t>
            </a:r>
            <a:endParaRPr lang="en-US" altLang="zh-CN" sz="2400" dirty="0">
              <a:solidFill>
                <a:schemeClr val="bg2">
                  <a:lumMod val="10000"/>
                </a:schemeClr>
              </a:solidFill>
            </a:endParaRPr>
          </a:p>
          <a:p>
            <a:pPr marL="457200" indent="-457200">
              <a:buFont typeface="+mj-lt"/>
              <a:buAutoNum type="arabicParenR"/>
            </a:pPr>
            <a:r>
              <a:rPr lang="zh-CN" altLang="en-US" sz="2400" dirty="0">
                <a:solidFill>
                  <a:schemeClr val="bg2">
                    <a:lumMod val="10000"/>
                  </a:schemeClr>
                </a:solidFill>
              </a:rPr>
              <a:t>损失函数重加权</a:t>
            </a:r>
            <a:r>
              <a:rPr lang="en-US" altLang="zh-CN" sz="2800" dirty="0">
                <a:solidFill>
                  <a:schemeClr val="bg2">
                    <a:lumMod val="10000"/>
                  </a:schemeClr>
                </a:solidFill>
              </a:rPr>
              <a:t>(</a:t>
            </a:r>
            <a:r>
              <a:rPr lang="en-US" altLang="zh-CN" sz="2000" dirty="0">
                <a:solidFill>
                  <a:schemeClr val="bg2">
                    <a:lumMod val="10000"/>
                  </a:schemeClr>
                </a:solidFill>
              </a:rPr>
              <a:t>Equalization Loss for Long-Tailed Object Recognition, CVPR 2020</a:t>
            </a:r>
            <a:r>
              <a:rPr lang="en-US" altLang="zh-CN" sz="2800" dirty="0">
                <a:solidFill>
                  <a:schemeClr val="bg2">
                    <a:lumMod val="10000"/>
                  </a:schemeClr>
                </a:solidFill>
              </a:rPr>
              <a:t>)</a:t>
            </a:r>
          </a:p>
          <a:p>
            <a:pPr marL="457200" indent="-457200">
              <a:buFont typeface="+mj-lt"/>
              <a:buAutoNum type="arabicParenR"/>
            </a:pPr>
            <a:r>
              <a:rPr lang="zh-CN" altLang="en-US" sz="2400" dirty="0">
                <a:solidFill>
                  <a:schemeClr val="bg2">
                    <a:lumMod val="10000"/>
                  </a:schemeClr>
                </a:solidFill>
              </a:rPr>
              <a:t>迁移学习</a:t>
            </a:r>
            <a:r>
              <a:rPr lang="en-US" altLang="zh-CN" sz="2800" dirty="0">
                <a:solidFill>
                  <a:schemeClr val="bg2">
                    <a:lumMod val="10000"/>
                  </a:schemeClr>
                </a:solidFill>
              </a:rPr>
              <a:t>(</a:t>
            </a:r>
            <a:r>
              <a:rPr lang="en-US" altLang="zh-CN" sz="2000" dirty="0">
                <a:solidFill>
                  <a:schemeClr val="bg2">
                    <a:lumMod val="10000"/>
                  </a:schemeClr>
                </a:solidFill>
              </a:rPr>
              <a:t>Deep Representation Learning on Long-Tailed Data: A Learnable Embedding, CVPR 2020</a:t>
            </a:r>
            <a:r>
              <a:rPr lang="en-US" altLang="zh-CN" sz="2800" dirty="0">
                <a:solidFill>
                  <a:schemeClr val="bg2">
                    <a:lumMod val="10000"/>
                  </a:schemeClr>
                </a:solidFill>
              </a:rPr>
              <a:t>)</a:t>
            </a:r>
          </a:p>
          <a:p>
            <a:pPr marL="571500" indent="-571500">
              <a:buFont typeface="Arial" panose="020B0604020202020204" pitchFamily="34" charset="0"/>
              <a:buChar char="•"/>
            </a:pPr>
            <a:endParaRPr lang="en-CN" sz="3200" dirty="0"/>
          </a:p>
        </p:txBody>
      </p:sp>
      <p:sp>
        <p:nvSpPr>
          <p:cNvPr id="26" name="TextBox 25">
            <a:extLst>
              <a:ext uri="{FF2B5EF4-FFF2-40B4-BE49-F238E27FC236}">
                <a16:creationId xmlns:a16="http://schemas.microsoft.com/office/drawing/2014/main" id="{2BF36AA6-D1A3-7C46-8BCC-63901484FD8E}"/>
              </a:ext>
            </a:extLst>
          </p:cNvPr>
          <p:cNvSpPr txBox="1"/>
          <p:nvPr/>
        </p:nvSpPr>
        <p:spPr>
          <a:xfrm>
            <a:off x="6658019" y="9830685"/>
            <a:ext cx="16887908" cy="1877437"/>
          </a:xfrm>
          <a:prstGeom prst="rect">
            <a:avLst/>
          </a:prstGeom>
          <a:noFill/>
        </p:spPr>
        <p:txBody>
          <a:bodyPr wrap="square" rtlCol="0">
            <a:spAutoFit/>
          </a:bodyPr>
          <a:lstStyle/>
          <a:p>
            <a:pPr marL="457200" indent="-457200">
              <a:buFont typeface="+mj-lt"/>
              <a:buAutoNum type="arabicParenR"/>
            </a:pPr>
            <a:r>
              <a:rPr lang="en-US" altLang="zh-CN" sz="2400" dirty="0">
                <a:solidFill>
                  <a:schemeClr val="bg2">
                    <a:lumMod val="10000"/>
                  </a:schemeClr>
                </a:solidFill>
              </a:rPr>
              <a:t>Backbone</a:t>
            </a:r>
            <a:r>
              <a:rPr lang="zh-CN" altLang="en-US" sz="2400" dirty="0">
                <a:solidFill>
                  <a:schemeClr val="bg2">
                    <a:lumMod val="10000"/>
                  </a:schemeClr>
                </a:solidFill>
              </a:rPr>
              <a:t>设计，如</a:t>
            </a:r>
            <a:r>
              <a:rPr lang="en-US" altLang="zh-CN" sz="2400" dirty="0">
                <a:solidFill>
                  <a:schemeClr val="bg2">
                    <a:lumMod val="10000"/>
                  </a:schemeClr>
                </a:solidFill>
              </a:rPr>
              <a:t>ResNet,SENet</a:t>
            </a:r>
            <a:r>
              <a:rPr lang="zh-CN" altLang="en-US" sz="2400" dirty="0">
                <a:solidFill>
                  <a:schemeClr val="bg2">
                    <a:lumMod val="10000"/>
                  </a:schemeClr>
                </a:solidFill>
              </a:rPr>
              <a:t>和</a:t>
            </a:r>
            <a:r>
              <a:rPr lang="en-US" altLang="zh-CN" sz="2400" dirty="0">
                <a:solidFill>
                  <a:schemeClr val="bg2">
                    <a:lumMod val="10000"/>
                  </a:schemeClr>
                </a:solidFill>
              </a:rPr>
              <a:t>HRNet</a:t>
            </a:r>
            <a:r>
              <a:rPr lang="en-US" altLang="zh-CN" sz="2800" dirty="0">
                <a:solidFill>
                  <a:schemeClr val="bg2">
                    <a:lumMod val="10000"/>
                  </a:schemeClr>
                </a:solidFill>
              </a:rPr>
              <a:t>(</a:t>
            </a:r>
            <a:r>
              <a:rPr lang="en-US" altLang="zh-CN" sz="2000" dirty="0">
                <a:solidFill>
                  <a:schemeClr val="bg2">
                    <a:lumMod val="10000"/>
                  </a:schemeClr>
                </a:solidFill>
              </a:rPr>
              <a:t>Squeeze-and-Excitation Networks, CVPR 2017</a:t>
            </a:r>
            <a:r>
              <a:rPr lang="en-US" altLang="zh-CN" sz="2800" dirty="0">
                <a:solidFill>
                  <a:schemeClr val="bg2">
                    <a:lumMod val="10000"/>
                  </a:schemeClr>
                </a:solidFill>
              </a:rPr>
              <a:t>)</a:t>
            </a:r>
          </a:p>
          <a:p>
            <a:pPr marL="457200" indent="-457200">
              <a:buFont typeface="+mj-lt"/>
              <a:buAutoNum type="arabicParenR"/>
            </a:pPr>
            <a:r>
              <a:rPr lang="en-US" altLang="zh-CN" sz="2400" dirty="0">
                <a:solidFill>
                  <a:schemeClr val="bg2">
                    <a:lumMod val="10000"/>
                  </a:schemeClr>
                </a:solidFill>
              </a:rPr>
              <a:t>FPN</a:t>
            </a:r>
            <a:r>
              <a:rPr lang="zh-CN" altLang="en-US" sz="2400" dirty="0">
                <a:solidFill>
                  <a:schemeClr val="bg2">
                    <a:lumMod val="10000"/>
                  </a:schemeClr>
                </a:solidFill>
              </a:rPr>
              <a:t>设计</a:t>
            </a:r>
            <a:r>
              <a:rPr lang="en-US" altLang="zh-CN" sz="2800" dirty="0">
                <a:solidFill>
                  <a:schemeClr val="bg2">
                    <a:lumMod val="10000"/>
                  </a:schemeClr>
                </a:solidFill>
              </a:rPr>
              <a:t>(</a:t>
            </a:r>
            <a:r>
              <a:rPr lang="en-US" altLang="zh-CN" sz="2000" dirty="0">
                <a:solidFill>
                  <a:schemeClr val="bg2">
                    <a:lumMod val="10000"/>
                  </a:schemeClr>
                </a:solidFill>
              </a:rPr>
              <a:t>NAS-FPN: Learning Scalable Feature Pyramid Architecture for Object Detection, CVPR 2019</a:t>
            </a:r>
            <a:r>
              <a:rPr lang="en-US" altLang="zh-CN" sz="2800" dirty="0">
                <a:solidFill>
                  <a:schemeClr val="bg2">
                    <a:lumMod val="10000"/>
                  </a:schemeClr>
                </a:solidFill>
              </a:rPr>
              <a:t>)</a:t>
            </a:r>
          </a:p>
          <a:p>
            <a:pPr marL="457200" indent="-457200">
              <a:buFont typeface="+mj-lt"/>
              <a:buAutoNum type="arabicParenR"/>
            </a:pPr>
            <a:r>
              <a:rPr lang="en-US" altLang="zh-CN" sz="2400" dirty="0">
                <a:solidFill>
                  <a:schemeClr val="bg2">
                    <a:lumMod val="10000"/>
                  </a:schemeClr>
                </a:solidFill>
              </a:rPr>
              <a:t>Head</a:t>
            </a:r>
            <a:r>
              <a:rPr lang="zh-CN" altLang="en-US" sz="2400" dirty="0">
                <a:solidFill>
                  <a:schemeClr val="bg2">
                    <a:lumMod val="10000"/>
                  </a:schemeClr>
                </a:solidFill>
              </a:rPr>
              <a:t>设计</a:t>
            </a:r>
            <a:r>
              <a:rPr lang="en-US" altLang="zh-CN" sz="2800" dirty="0">
                <a:solidFill>
                  <a:schemeClr val="bg2">
                    <a:lumMod val="10000"/>
                  </a:schemeClr>
                </a:solidFill>
              </a:rPr>
              <a:t>(</a:t>
            </a:r>
            <a:r>
              <a:rPr lang="en-US" sz="2000" dirty="0">
                <a:solidFill>
                  <a:schemeClr val="bg2">
                    <a:lumMod val="10000"/>
                  </a:schemeClr>
                </a:solidFill>
              </a:rPr>
              <a:t>Fine-Grained Dynamic Head for Object Detection, NeurIPS 2020</a:t>
            </a:r>
            <a:r>
              <a:rPr lang="en-US" altLang="zh-CN" sz="2800" dirty="0">
                <a:solidFill>
                  <a:schemeClr val="bg2">
                    <a:lumMod val="10000"/>
                  </a:schemeClr>
                </a:solidFill>
              </a:rPr>
              <a:t>)</a:t>
            </a:r>
          </a:p>
          <a:p>
            <a:pPr marL="571500" indent="-571500">
              <a:buFont typeface="Arial" panose="020B0604020202020204" pitchFamily="34" charset="0"/>
              <a:buChar char="•"/>
            </a:pPr>
            <a:endParaRPr lang="en-CN" sz="3200" dirty="0"/>
          </a:p>
        </p:txBody>
      </p:sp>
      <p:sp>
        <p:nvSpPr>
          <p:cNvPr id="27" name="TextBox 26">
            <a:extLst>
              <a:ext uri="{FF2B5EF4-FFF2-40B4-BE49-F238E27FC236}">
                <a16:creationId xmlns:a16="http://schemas.microsoft.com/office/drawing/2014/main" id="{142BA06F-7EE9-A549-A0C2-58E171A30E2E}"/>
              </a:ext>
            </a:extLst>
          </p:cNvPr>
          <p:cNvSpPr txBox="1"/>
          <p:nvPr/>
        </p:nvSpPr>
        <p:spPr>
          <a:xfrm>
            <a:off x="6641044" y="8514184"/>
            <a:ext cx="16921859" cy="1754326"/>
          </a:xfrm>
          <a:prstGeom prst="rect">
            <a:avLst/>
          </a:prstGeom>
          <a:noFill/>
        </p:spPr>
        <p:txBody>
          <a:bodyPr wrap="square" rtlCol="0">
            <a:spAutoFit/>
          </a:bodyPr>
          <a:lstStyle/>
          <a:p>
            <a:pPr marL="457200" indent="-457200">
              <a:buFont typeface="+mj-lt"/>
              <a:buAutoNum type="arabicParenR"/>
            </a:pPr>
            <a:r>
              <a:rPr lang="en-CN" altLang="zh-CN" sz="2400" dirty="0">
                <a:solidFill>
                  <a:schemeClr val="bg2">
                    <a:lumMod val="10000"/>
                  </a:schemeClr>
                </a:solidFill>
              </a:rPr>
              <a:t>Label Assignment</a:t>
            </a:r>
            <a:r>
              <a:rPr lang="en-US" altLang="zh-CN" sz="2800" dirty="0">
                <a:solidFill>
                  <a:schemeClr val="bg2">
                    <a:lumMod val="10000"/>
                  </a:schemeClr>
                </a:solidFill>
              </a:rPr>
              <a:t>(</a:t>
            </a:r>
            <a:r>
              <a:rPr lang="en-US" altLang="zh-CN" sz="2000" dirty="0">
                <a:solidFill>
                  <a:schemeClr val="bg2">
                    <a:lumMod val="10000"/>
                  </a:schemeClr>
                </a:solidFill>
              </a:rPr>
              <a:t>Bridging the Gap Between Anchor-based and Anchor-free Detection via Adaptive Training Sample Selection, CVPR 2020</a:t>
            </a:r>
            <a:r>
              <a:rPr lang="en-US" altLang="zh-CN" sz="2800" dirty="0">
                <a:solidFill>
                  <a:schemeClr val="bg2">
                    <a:lumMod val="10000"/>
                  </a:schemeClr>
                </a:solidFill>
              </a:rPr>
              <a:t>)</a:t>
            </a:r>
          </a:p>
          <a:p>
            <a:pPr marL="457200" indent="-457200">
              <a:buFont typeface="+mj-lt"/>
              <a:buAutoNum type="arabicParenR"/>
            </a:pPr>
            <a:r>
              <a:rPr lang="zh-CN" altLang="en-US" sz="2400" dirty="0">
                <a:solidFill>
                  <a:schemeClr val="bg2">
                    <a:lumMod val="10000"/>
                  </a:schemeClr>
                </a:solidFill>
              </a:rPr>
              <a:t>多任务学习损失函数权重搜索</a:t>
            </a:r>
            <a:endParaRPr lang="en-US" altLang="zh-CN" sz="2400" dirty="0">
              <a:solidFill>
                <a:schemeClr val="bg2">
                  <a:lumMod val="10000"/>
                </a:schemeClr>
              </a:solidFill>
            </a:endParaRPr>
          </a:p>
          <a:p>
            <a:pPr marL="457200" indent="-457200">
              <a:buFont typeface="+mj-lt"/>
              <a:buAutoNum type="arabicParenR"/>
            </a:pPr>
            <a:r>
              <a:rPr lang="zh-CN" altLang="en-US" sz="2400" dirty="0">
                <a:solidFill>
                  <a:schemeClr val="bg2">
                    <a:lumMod val="10000"/>
                  </a:schemeClr>
                </a:solidFill>
              </a:rPr>
              <a:t>学习率等超参搜索</a:t>
            </a:r>
            <a:endParaRPr lang="en-US" altLang="zh-CN" sz="2400" dirty="0">
              <a:solidFill>
                <a:schemeClr val="bg2">
                  <a:lumMod val="10000"/>
                </a:schemeClr>
              </a:solidFill>
            </a:endParaRPr>
          </a:p>
          <a:p>
            <a:endParaRPr lang="en-CN" sz="3200" dirty="0"/>
          </a:p>
        </p:txBody>
      </p:sp>
      <p:sp>
        <p:nvSpPr>
          <p:cNvPr id="28" name="TextBox 27">
            <a:extLst>
              <a:ext uri="{FF2B5EF4-FFF2-40B4-BE49-F238E27FC236}">
                <a16:creationId xmlns:a16="http://schemas.microsoft.com/office/drawing/2014/main" id="{5BDFADB3-4B34-654F-96FB-988F7E44E89C}"/>
              </a:ext>
            </a:extLst>
          </p:cNvPr>
          <p:cNvSpPr txBox="1"/>
          <p:nvPr/>
        </p:nvSpPr>
        <p:spPr>
          <a:xfrm>
            <a:off x="6634140" y="11201850"/>
            <a:ext cx="16921854" cy="1754326"/>
          </a:xfrm>
          <a:prstGeom prst="rect">
            <a:avLst/>
          </a:prstGeom>
          <a:noFill/>
        </p:spPr>
        <p:txBody>
          <a:bodyPr wrap="square" rtlCol="0">
            <a:spAutoFit/>
          </a:bodyPr>
          <a:lstStyle/>
          <a:p>
            <a:pPr marL="457200" indent="-457200">
              <a:buFont typeface="+mj-lt"/>
              <a:buAutoNum type="arabicParenR"/>
            </a:pPr>
            <a:r>
              <a:rPr lang="en-CN" altLang="zh-CN" sz="2400" dirty="0">
                <a:solidFill>
                  <a:schemeClr val="bg2">
                    <a:lumMod val="10000"/>
                  </a:schemeClr>
                </a:solidFill>
              </a:rPr>
              <a:t>GPU</a:t>
            </a:r>
            <a:r>
              <a:rPr lang="zh-CN" altLang="en-CN" sz="2400" dirty="0">
                <a:solidFill>
                  <a:schemeClr val="bg2">
                    <a:lumMod val="10000"/>
                  </a:schemeClr>
                </a:solidFill>
              </a:rPr>
              <a:t>端</a:t>
            </a:r>
            <a:r>
              <a:rPr lang="en-US" altLang="zh-CN" sz="2400" dirty="0">
                <a:solidFill>
                  <a:schemeClr val="bg2">
                    <a:lumMod val="10000"/>
                  </a:schemeClr>
                </a:solidFill>
              </a:rPr>
              <a:t>TensorRT</a:t>
            </a:r>
            <a:r>
              <a:rPr lang="zh-CN" altLang="en-US" sz="2400" dirty="0">
                <a:solidFill>
                  <a:schemeClr val="bg2">
                    <a:lumMod val="10000"/>
                  </a:schemeClr>
                </a:solidFill>
              </a:rPr>
              <a:t>加速</a:t>
            </a:r>
            <a:endParaRPr lang="en-US" altLang="zh-CN" sz="2400" dirty="0">
              <a:solidFill>
                <a:schemeClr val="bg2">
                  <a:lumMod val="10000"/>
                </a:schemeClr>
              </a:solidFill>
            </a:endParaRPr>
          </a:p>
          <a:p>
            <a:pPr marL="457200" indent="-457200">
              <a:buFont typeface="+mj-lt"/>
              <a:buAutoNum type="arabicParenR"/>
            </a:pPr>
            <a:r>
              <a:rPr lang="zh-CN" altLang="en-US" sz="2400" dirty="0">
                <a:solidFill>
                  <a:schemeClr val="bg2">
                    <a:lumMod val="10000"/>
                  </a:schemeClr>
                </a:solidFill>
              </a:rPr>
              <a:t>手机端</a:t>
            </a:r>
            <a:r>
              <a:rPr lang="en-US" altLang="zh-CN" sz="2400" dirty="0">
                <a:solidFill>
                  <a:schemeClr val="bg2">
                    <a:lumMod val="10000"/>
                  </a:schemeClr>
                </a:solidFill>
              </a:rPr>
              <a:t>NCNN,TNN</a:t>
            </a:r>
            <a:r>
              <a:rPr lang="zh-CN" altLang="en-US" sz="2400" dirty="0">
                <a:solidFill>
                  <a:schemeClr val="bg2">
                    <a:lumMod val="10000"/>
                  </a:schemeClr>
                </a:solidFill>
              </a:rPr>
              <a:t>加速</a:t>
            </a:r>
            <a:r>
              <a:rPr lang="en-US" altLang="zh-CN" sz="2400" dirty="0">
                <a:solidFill>
                  <a:schemeClr val="bg2">
                    <a:lumMod val="10000"/>
                  </a:schemeClr>
                </a:solidFill>
              </a:rPr>
              <a:t>(respect, nihui</a:t>
            </a:r>
            <a:r>
              <a:rPr lang="zh-CN" altLang="en-US" sz="2400" dirty="0">
                <a:solidFill>
                  <a:schemeClr val="bg2">
                    <a:lumMod val="10000"/>
                  </a:schemeClr>
                </a:solidFill>
              </a:rPr>
              <a:t>大师</a:t>
            </a:r>
            <a:r>
              <a:rPr lang="en-US" altLang="zh-CN" sz="2400" dirty="0">
                <a:solidFill>
                  <a:schemeClr val="bg2">
                    <a:lumMod val="10000"/>
                  </a:schemeClr>
                </a:solidFill>
              </a:rPr>
              <a:t>)</a:t>
            </a:r>
          </a:p>
          <a:p>
            <a:pPr marL="457200" indent="-457200">
              <a:buFont typeface="+mj-lt"/>
              <a:buAutoNum type="arabicParenR"/>
            </a:pPr>
            <a:r>
              <a:rPr lang="zh-CN" altLang="en-US" sz="2400" dirty="0">
                <a:solidFill>
                  <a:schemeClr val="bg2">
                    <a:lumMod val="10000"/>
                  </a:schemeClr>
                </a:solidFill>
              </a:rPr>
              <a:t>小模型设计，重参数化</a:t>
            </a:r>
            <a:r>
              <a:rPr lang="en-US" altLang="zh-CN" sz="2800" dirty="0">
                <a:solidFill>
                  <a:schemeClr val="bg2">
                    <a:lumMod val="10000"/>
                  </a:schemeClr>
                </a:solidFill>
              </a:rPr>
              <a:t>(</a:t>
            </a:r>
            <a:r>
              <a:rPr lang="en-US" altLang="zh-CN" sz="2000" dirty="0">
                <a:solidFill>
                  <a:schemeClr val="bg2">
                    <a:lumMod val="10000"/>
                  </a:schemeClr>
                </a:solidFill>
              </a:rPr>
              <a:t>RepVGG: Making VGG-style ConvNets Great Again, Arxiv 2021</a:t>
            </a:r>
            <a:r>
              <a:rPr lang="en-US" altLang="zh-CN" sz="2800" dirty="0">
                <a:solidFill>
                  <a:schemeClr val="bg2">
                    <a:lumMod val="10000"/>
                  </a:schemeClr>
                </a:solidFill>
              </a:rPr>
              <a:t>)</a:t>
            </a:r>
          </a:p>
          <a:p>
            <a:pPr marL="571500" indent="-571500">
              <a:buFont typeface="Arial" panose="020B0604020202020204" pitchFamily="34" charset="0"/>
              <a:buChar char="•"/>
            </a:pPr>
            <a:endParaRPr lang="en-CN" sz="3200" dirty="0"/>
          </a:p>
        </p:txBody>
      </p:sp>
      <p:sp>
        <p:nvSpPr>
          <p:cNvPr id="29" name="TextBox 28">
            <a:extLst>
              <a:ext uri="{FF2B5EF4-FFF2-40B4-BE49-F238E27FC236}">
                <a16:creationId xmlns:a16="http://schemas.microsoft.com/office/drawing/2014/main" id="{D4091EFE-9B5B-6A44-9757-500F48D5F0B6}"/>
              </a:ext>
            </a:extLst>
          </p:cNvPr>
          <p:cNvSpPr txBox="1"/>
          <p:nvPr/>
        </p:nvSpPr>
        <p:spPr>
          <a:xfrm>
            <a:off x="6641041" y="7290048"/>
            <a:ext cx="16921865" cy="1200329"/>
          </a:xfrm>
          <a:prstGeom prst="rect">
            <a:avLst/>
          </a:prstGeom>
          <a:noFill/>
        </p:spPr>
        <p:txBody>
          <a:bodyPr wrap="square" rtlCol="0">
            <a:spAutoFit/>
          </a:bodyPr>
          <a:lstStyle/>
          <a:p>
            <a:pPr marL="457200" indent="-457200">
              <a:buFont typeface="+mj-lt"/>
              <a:buAutoNum type="arabicParenR"/>
            </a:pPr>
            <a:r>
              <a:rPr lang="en-CN" sz="2400" dirty="0">
                <a:solidFill>
                  <a:schemeClr val="bg2">
                    <a:lumMod val="10000"/>
                  </a:schemeClr>
                </a:solidFill>
              </a:rPr>
              <a:t>数据增强, 漏检</a:t>
            </a:r>
            <a:r>
              <a:rPr lang="zh-CN" altLang="en-US" sz="2400" dirty="0">
                <a:solidFill>
                  <a:schemeClr val="bg2">
                    <a:lumMod val="10000"/>
                  </a:schemeClr>
                </a:solidFill>
              </a:rPr>
              <a:t>：补充</a:t>
            </a:r>
            <a:r>
              <a:rPr lang="zh-CN" altLang="en-CN" sz="2400" dirty="0">
                <a:solidFill>
                  <a:schemeClr val="bg2">
                    <a:lumMod val="10000"/>
                  </a:schemeClr>
                </a:solidFill>
              </a:rPr>
              <a:t>相似</a:t>
            </a:r>
            <a:r>
              <a:rPr lang="en-CN" sz="2400" dirty="0">
                <a:solidFill>
                  <a:schemeClr val="bg2">
                    <a:lumMod val="10000"/>
                  </a:schemeClr>
                </a:solidFill>
              </a:rPr>
              <a:t>场景数据训练</a:t>
            </a:r>
            <a:r>
              <a:rPr lang="zh-CN" altLang="en-US" sz="2400" dirty="0">
                <a:solidFill>
                  <a:schemeClr val="bg2">
                    <a:lumMod val="10000"/>
                  </a:schemeClr>
                </a:solidFill>
              </a:rPr>
              <a:t>；误检：扩大相似场景的数据增广</a:t>
            </a:r>
            <a:endParaRPr lang="en-CN" sz="2400" dirty="0">
              <a:solidFill>
                <a:schemeClr val="bg2">
                  <a:lumMod val="10000"/>
                </a:schemeClr>
              </a:solidFill>
            </a:endParaRPr>
          </a:p>
          <a:p>
            <a:pPr marL="457200" indent="-457200">
              <a:buFont typeface="+mj-lt"/>
              <a:buAutoNum type="arabicParenR"/>
            </a:pPr>
            <a:r>
              <a:rPr lang="en-CN" sz="2400" dirty="0">
                <a:solidFill>
                  <a:schemeClr val="bg2">
                    <a:lumMod val="10000"/>
                  </a:schemeClr>
                </a:solidFill>
              </a:rPr>
              <a:t>网络结构改进</a:t>
            </a:r>
            <a:r>
              <a:rPr lang="zh-CN" altLang="en-US" sz="2400" dirty="0">
                <a:solidFill>
                  <a:schemeClr val="bg2">
                    <a:lumMod val="10000"/>
                  </a:schemeClr>
                </a:solidFill>
              </a:rPr>
              <a:t>，适当的回归目标</a:t>
            </a:r>
            <a:endParaRPr lang="en-US" altLang="zh-CN" sz="2400" dirty="0">
              <a:solidFill>
                <a:schemeClr val="bg2">
                  <a:lumMod val="10000"/>
                </a:schemeClr>
              </a:solidFill>
            </a:endParaRPr>
          </a:p>
          <a:p>
            <a:pPr marL="457200" indent="-457200">
              <a:buFont typeface="+mj-lt"/>
              <a:buAutoNum type="arabicParenR"/>
            </a:pPr>
            <a:r>
              <a:rPr lang="zh-CN" altLang="en-US" sz="2400" dirty="0">
                <a:solidFill>
                  <a:schemeClr val="bg2">
                    <a:lumMod val="10000"/>
                  </a:schemeClr>
                </a:solidFill>
              </a:rPr>
              <a:t>损失函数改进及</a:t>
            </a:r>
            <a:r>
              <a:rPr lang="en-US" altLang="zh-CN" sz="2400" dirty="0">
                <a:solidFill>
                  <a:schemeClr val="bg2">
                    <a:lumMod val="10000"/>
                  </a:schemeClr>
                </a:solidFill>
              </a:rPr>
              <a:t>OHEM</a:t>
            </a:r>
            <a:r>
              <a:rPr lang="zh-CN" altLang="en-US" sz="2400" dirty="0">
                <a:solidFill>
                  <a:schemeClr val="bg2">
                    <a:lumMod val="10000"/>
                  </a:schemeClr>
                </a:solidFill>
              </a:rPr>
              <a:t>策略</a:t>
            </a:r>
            <a:endParaRPr lang="en-CN" sz="2400" dirty="0">
              <a:solidFill>
                <a:schemeClr val="bg2">
                  <a:lumMod val="10000"/>
                </a:schemeClr>
              </a:solidFill>
            </a:endParaRPr>
          </a:p>
        </p:txBody>
      </p:sp>
      <p:sp>
        <p:nvSpPr>
          <p:cNvPr id="30" name="TextBox 29">
            <a:extLst>
              <a:ext uri="{FF2B5EF4-FFF2-40B4-BE49-F238E27FC236}">
                <a16:creationId xmlns:a16="http://schemas.microsoft.com/office/drawing/2014/main" id="{4F3F76C0-0371-624B-8976-CA41A1BC9CE4}"/>
              </a:ext>
            </a:extLst>
          </p:cNvPr>
          <p:cNvSpPr txBox="1"/>
          <p:nvPr/>
        </p:nvSpPr>
        <p:spPr>
          <a:xfrm>
            <a:off x="6641039" y="5849888"/>
            <a:ext cx="16921869" cy="1323439"/>
          </a:xfrm>
          <a:prstGeom prst="rect">
            <a:avLst/>
          </a:prstGeom>
          <a:noFill/>
        </p:spPr>
        <p:txBody>
          <a:bodyPr wrap="square" rtlCol="0">
            <a:spAutoFit/>
          </a:bodyPr>
          <a:lstStyle/>
          <a:p>
            <a:pPr marL="457200" indent="-457200">
              <a:buFont typeface="+mj-lt"/>
              <a:buAutoNum type="arabicParenR"/>
            </a:pPr>
            <a:r>
              <a:rPr lang="zh-CN" altLang="en-US" sz="2400" dirty="0">
                <a:solidFill>
                  <a:schemeClr val="bg2">
                    <a:lumMod val="10000"/>
                  </a:schemeClr>
                </a:solidFill>
              </a:rPr>
              <a:t>元学习</a:t>
            </a:r>
            <a:r>
              <a:rPr lang="en-US" altLang="zh-CN" sz="2800" dirty="0">
                <a:solidFill>
                  <a:schemeClr val="bg2">
                    <a:lumMod val="10000"/>
                  </a:schemeClr>
                </a:solidFill>
              </a:rPr>
              <a:t>(</a:t>
            </a:r>
            <a:r>
              <a:rPr lang="en-US" altLang="zh-CN" sz="2000" dirty="0">
                <a:solidFill>
                  <a:schemeClr val="bg2">
                    <a:lumMod val="10000"/>
                  </a:schemeClr>
                </a:solidFill>
              </a:rPr>
              <a:t>Few-shot Object Detection via Feature Reweighting, ICCV 2019</a:t>
            </a:r>
            <a:r>
              <a:rPr lang="en-US" altLang="zh-CN" sz="2800" dirty="0">
                <a:solidFill>
                  <a:schemeClr val="bg2">
                    <a:lumMod val="10000"/>
                  </a:schemeClr>
                </a:solidFill>
              </a:rPr>
              <a:t>)</a:t>
            </a:r>
          </a:p>
          <a:p>
            <a:pPr marL="457200" indent="-457200">
              <a:buFont typeface="+mj-lt"/>
              <a:buAutoNum type="arabicParenR"/>
            </a:pPr>
            <a:r>
              <a:rPr lang="zh-CN" altLang="en-US" sz="2400" dirty="0">
                <a:solidFill>
                  <a:schemeClr val="bg2">
                    <a:lumMod val="10000"/>
                  </a:schemeClr>
                </a:solidFill>
              </a:rPr>
              <a:t>两阶段学习，</a:t>
            </a:r>
            <a:r>
              <a:rPr lang="en-US" altLang="zh-CN" sz="2400" dirty="0">
                <a:solidFill>
                  <a:schemeClr val="bg2">
                    <a:lumMod val="10000"/>
                  </a:schemeClr>
                </a:solidFill>
              </a:rPr>
              <a:t>finetune</a:t>
            </a:r>
            <a:r>
              <a:rPr lang="en-US" altLang="zh-CN" sz="2800" dirty="0">
                <a:solidFill>
                  <a:schemeClr val="bg2">
                    <a:lumMod val="10000"/>
                  </a:schemeClr>
                </a:solidFill>
              </a:rPr>
              <a:t>(</a:t>
            </a:r>
            <a:r>
              <a:rPr lang="en-US" sz="2000" dirty="0">
                <a:solidFill>
                  <a:schemeClr val="bg2">
                    <a:lumMod val="10000"/>
                  </a:schemeClr>
                </a:solidFill>
              </a:rPr>
              <a:t>Frustratingly Simple Few-Shot Object Detection, ICML 2020</a:t>
            </a:r>
            <a:r>
              <a:rPr lang="en-US" altLang="zh-CN" sz="2800" dirty="0">
                <a:solidFill>
                  <a:schemeClr val="bg2">
                    <a:lumMod val="10000"/>
                  </a:schemeClr>
                </a:solidFill>
              </a:rPr>
              <a:t>)</a:t>
            </a:r>
          </a:p>
          <a:p>
            <a:pPr marL="457200" indent="-457200">
              <a:buFont typeface="+mj-lt"/>
              <a:buAutoNum type="arabicParenR"/>
            </a:pPr>
            <a:r>
              <a:rPr lang="zh-CN" altLang="en-US" sz="2400" dirty="0">
                <a:solidFill>
                  <a:schemeClr val="bg2">
                    <a:lumMod val="10000"/>
                  </a:schemeClr>
                </a:solidFill>
              </a:rPr>
              <a:t>结构改进</a:t>
            </a:r>
            <a:endParaRPr lang="en-US" altLang="zh-CN" sz="2400" dirty="0">
              <a:solidFill>
                <a:schemeClr val="bg2">
                  <a:lumMod val="10000"/>
                </a:schemeClr>
              </a:solidFill>
            </a:endParaRPr>
          </a:p>
        </p:txBody>
      </p:sp>
      <p:sp>
        <p:nvSpPr>
          <p:cNvPr id="32" name="TextBox 31">
            <a:extLst>
              <a:ext uri="{FF2B5EF4-FFF2-40B4-BE49-F238E27FC236}">
                <a16:creationId xmlns:a16="http://schemas.microsoft.com/office/drawing/2014/main" id="{C7460531-30E7-6A49-AB39-C1408C7E0B2E}"/>
              </a:ext>
            </a:extLst>
          </p:cNvPr>
          <p:cNvSpPr txBox="1"/>
          <p:nvPr/>
        </p:nvSpPr>
        <p:spPr>
          <a:xfrm>
            <a:off x="3849115" y="1074392"/>
            <a:ext cx="2127442" cy="590931"/>
          </a:xfrm>
          <a:prstGeom prst="rect">
            <a:avLst/>
          </a:prstGeom>
          <a:noFill/>
        </p:spPr>
        <p:txBody>
          <a:bodyPr wrap="square" rtlCol="0">
            <a:spAutoFit/>
          </a:bodyPr>
          <a:lstStyle/>
          <a:p>
            <a:pPr algn="ctr" eaLnBrk="1" hangingPunct="1">
              <a:lnSpc>
                <a:spcPct val="90000"/>
              </a:lnSpc>
            </a:pPr>
            <a:r>
              <a:rPr lang="en-CN" dirty="0">
                <a:solidFill>
                  <a:srgbClr val="0D57A2"/>
                </a:solidFill>
                <a:latin typeface="Times New Roman" panose="02020603050405020304" pitchFamily="18" charset="0"/>
                <a:ea typeface="微软雅黑" panose="020B0503020204020204" pitchFamily="34" charset="-122"/>
                <a:cs typeface="Times New Roman" panose="02020603050405020304" pitchFamily="18" charset="0"/>
              </a:rPr>
              <a:t>常见问题</a:t>
            </a:r>
          </a:p>
        </p:txBody>
      </p:sp>
      <p:cxnSp>
        <p:nvCxnSpPr>
          <p:cNvPr id="33" name="Straight Connector 32">
            <a:extLst>
              <a:ext uri="{FF2B5EF4-FFF2-40B4-BE49-F238E27FC236}">
                <a16:creationId xmlns:a16="http://schemas.microsoft.com/office/drawing/2014/main" id="{169AB241-91D6-DB42-8534-556BA431516B}"/>
              </a:ext>
            </a:extLst>
          </p:cNvPr>
          <p:cNvCxnSpPr>
            <a:cxnSpLocks/>
          </p:cNvCxnSpPr>
          <p:nvPr/>
        </p:nvCxnSpPr>
        <p:spPr bwMode="auto">
          <a:xfrm>
            <a:off x="2834147" y="12402616"/>
            <a:ext cx="20497929" cy="0"/>
          </a:xfrm>
          <a:prstGeom prst="line">
            <a:avLst/>
          </a:prstGeom>
          <a:solidFill>
            <a:srgbClr val="FFFFFF"/>
          </a:solidFill>
          <a:ln w="15875" cap="flat" cmpd="sng" algn="ctr">
            <a:solidFill>
              <a:schemeClr val="tx1"/>
            </a:solidFill>
            <a:prstDash val="lgDash"/>
            <a:miter lim="400000"/>
            <a:headEnd type="none" w="med" len="med"/>
            <a:tailEnd type="none" w="med" len="med"/>
          </a:ln>
        </p:spPr>
      </p:cxnSp>
      <p:sp>
        <p:nvSpPr>
          <p:cNvPr id="34" name="Rectangle 33">
            <a:extLst>
              <a:ext uri="{FF2B5EF4-FFF2-40B4-BE49-F238E27FC236}">
                <a16:creationId xmlns:a16="http://schemas.microsoft.com/office/drawing/2014/main" id="{D8867C74-8B23-6343-BE6F-2FF122EB1100}"/>
              </a:ext>
            </a:extLst>
          </p:cNvPr>
          <p:cNvSpPr/>
          <p:nvPr/>
        </p:nvSpPr>
        <p:spPr bwMode="auto">
          <a:xfrm>
            <a:off x="2906972" y="12718623"/>
            <a:ext cx="3508005" cy="646331"/>
          </a:xfrm>
          <a:prstGeom prst="rect">
            <a:avLst/>
          </a:prstGeom>
          <a:solidFill>
            <a:schemeClr val="tx2">
              <a:lumMod val="20000"/>
              <a:lumOff val="80000"/>
            </a:schemeClr>
          </a:solidFill>
          <a:ln w="12700" cap="flat" cmpd="sng" algn="ctr">
            <a:solidFill>
              <a:schemeClr val="tx2">
                <a:lumMod val="20000"/>
                <a:lumOff val="80000"/>
              </a:schemeClr>
            </a:solidFill>
            <a:prstDash val="solid"/>
            <a:miter lim="400000"/>
            <a:headEnd type="none" w="med" len="med"/>
            <a:tailEnd type="none" w="med" len="med"/>
          </a:ln>
        </p:spPr>
        <p:txBody>
          <a:bodyPr vert="horz" wrap="square" lIns="45720" tIns="45720" rIns="45720" bIns="45720" numCol="1" rtlCol="0" anchor="ctr" anchorCtr="0" compatLnSpc="1">
            <a:spAutoFit/>
          </a:bodyPr>
          <a:lstStyle/>
          <a:p>
            <a:pPr algn="ctr" eaLnBrk="1"/>
            <a:r>
              <a:rPr lang="en-CN" dirty="0">
                <a:solidFill>
                  <a:schemeClr val="bg2">
                    <a:lumMod val="10000"/>
                  </a:schemeClr>
                </a:solidFill>
              </a:rPr>
              <a:t>SOTA</a:t>
            </a:r>
          </a:p>
        </p:txBody>
      </p:sp>
      <p:sp>
        <p:nvSpPr>
          <p:cNvPr id="35" name="TextBox 34">
            <a:extLst>
              <a:ext uri="{FF2B5EF4-FFF2-40B4-BE49-F238E27FC236}">
                <a16:creationId xmlns:a16="http://schemas.microsoft.com/office/drawing/2014/main" id="{30FEA8C0-446E-F44C-ABE5-4606A3BD8FF4}"/>
              </a:ext>
            </a:extLst>
          </p:cNvPr>
          <p:cNvSpPr txBox="1"/>
          <p:nvPr/>
        </p:nvSpPr>
        <p:spPr>
          <a:xfrm>
            <a:off x="6634140" y="12402616"/>
            <a:ext cx="16921854" cy="1754326"/>
          </a:xfrm>
          <a:prstGeom prst="rect">
            <a:avLst/>
          </a:prstGeom>
          <a:noFill/>
        </p:spPr>
        <p:txBody>
          <a:bodyPr wrap="square" rtlCol="0">
            <a:spAutoFit/>
          </a:bodyPr>
          <a:lstStyle/>
          <a:p>
            <a:pPr marL="457200" indent="-457200">
              <a:buFont typeface="+mj-lt"/>
              <a:buAutoNum type="arabicParenR"/>
            </a:pPr>
            <a:r>
              <a:rPr lang="en-CN" altLang="zh-CN" sz="2400" dirty="0">
                <a:solidFill>
                  <a:schemeClr val="bg2">
                    <a:lumMod val="10000"/>
                  </a:schemeClr>
                </a:solidFill>
              </a:rPr>
              <a:t>SOTA</a:t>
            </a:r>
            <a:r>
              <a:rPr lang="zh-CN" altLang="en-CN" sz="2400" dirty="0">
                <a:solidFill>
                  <a:schemeClr val="bg2">
                    <a:lumMod val="10000"/>
                  </a:schemeClr>
                </a:solidFill>
              </a:rPr>
              <a:t>比较</a:t>
            </a:r>
            <a:endParaRPr lang="en-US" altLang="zh-CN" sz="2400" dirty="0">
              <a:solidFill>
                <a:schemeClr val="bg2">
                  <a:lumMod val="10000"/>
                </a:schemeClr>
              </a:solidFill>
            </a:endParaRPr>
          </a:p>
          <a:p>
            <a:pPr marL="457200" indent="-457200">
              <a:buFont typeface="+mj-lt"/>
              <a:buAutoNum type="arabicParenR"/>
            </a:pPr>
            <a:r>
              <a:rPr lang="zh-CN" altLang="en-US" sz="2400" dirty="0">
                <a:solidFill>
                  <a:schemeClr val="bg2">
                    <a:lumMod val="10000"/>
                  </a:schemeClr>
                </a:solidFill>
              </a:rPr>
              <a:t>结果分析</a:t>
            </a:r>
            <a:endParaRPr lang="en-US" altLang="zh-CN" sz="2400" dirty="0">
              <a:solidFill>
                <a:schemeClr val="bg2">
                  <a:lumMod val="10000"/>
                </a:schemeClr>
              </a:solidFill>
            </a:endParaRPr>
          </a:p>
          <a:p>
            <a:pPr marL="457200" indent="-457200">
              <a:buFont typeface="+mj-lt"/>
              <a:buAutoNum type="arabicParenR"/>
            </a:pPr>
            <a:r>
              <a:rPr lang="zh-CN" altLang="en-US" sz="2400" dirty="0">
                <a:solidFill>
                  <a:schemeClr val="bg2">
                    <a:lumMod val="10000"/>
                  </a:schemeClr>
                </a:solidFill>
              </a:rPr>
              <a:t>错误类型分析</a:t>
            </a:r>
            <a:endParaRPr lang="en-US" altLang="zh-CN" sz="2800" dirty="0">
              <a:solidFill>
                <a:schemeClr val="bg2">
                  <a:lumMod val="10000"/>
                </a:schemeClr>
              </a:solidFill>
            </a:endParaRPr>
          </a:p>
          <a:p>
            <a:pPr marL="571500" indent="-571500">
              <a:buFont typeface="Arial" panose="020B0604020202020204" pitchFamily="34" charset="0"/>
              <a:buChar char="•"/>
            </a:pPr>
            <a:endParaRPr lang="en-CN" sz="3200" dirty="0"/>
          </a:p>
        </p:txBody>
      </p:sp>
    </p:spTree>
    <p:extLst>
      <p:ext uri="{BB962C8B-B14F-4D97-AF65-F5344CB8AC3E}">
        <p14:creationId xmlns:p14="http://schemas.microsoft.com/office/powerpoint/2010/main" val="2794001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nvPr>
        </p:nvSpPr>
        <p:spPr>
          <a:xfrm>
            <a:off x="1672482" y="4625752"/>
            <a:ext cx="20309859" cy="6480720"/>
          </a:xfrm>
          <a:prstGeom prst="rect">
            <a:avLst/>
          </a:prstGeom>
        </p:spPr>
        <p:txBody>
          <a:bodyPr anchor="ctr">
            <a:noAutofit/>
          </a:bodyPr>
          <a:lstStyle/>
          <a:p>
            <a:pPr algn="ctr"/>
            <a:r>
              <a:rPr kumimoji="1" lang="en-US" altLang="zh-CN" sz="8000" b="1" spc="600" dirty="0">
                <a:latin typeface="微软雅黑" panose="020B0503020204020204" charset="-122"/>
                <a:ea typeface="微软雅黑" panose="020B0503020204020204" charset="-122"/>
                <a:cs typeface="微软雅黑" panose="020B0503020204020204" charset="-122"/>
              </a:rPr>
              <a:t>Part1 </a:t>
            </a:r>
            <a:r>
              <a:rPr kumimoji="1" lang="zh-CN" altLang="en-US" sz="8000" spc="600" dirty="0">
                <a:latin typeface="微软雅黑" panose="020B0503020204020204" charset="-122"/>
                <a:ea typeface="微软雅黑" panose="020B0503020204020204" charset="-122"/>
                <a:cs typeface="微软雅黑" panose="020B0503020204020204" charset="-122"/>
              </a:rPr>
              <a:t>目标检测常见问题和应对策略</a:t>
            </a:r>
            <a:br>
              <a:rPr kumimoji="1" lang="en-US" altLang="zh-CN" sz="2800" b="1" spc="600" dirty="0">
                <a:latin typeface="微软雅黑" panose="020B0503020204020204" charset="-122"/>
                <a:ea typeface="微软雅黑" panose="020B0503020204020204" charset="-122"/>
                <a:cs typeface="微软雅黑" panose="020B0503020204020204" charset="-122"/>
              </a:rPr>
            </a:br>
            <a:br>
              <a:rPr kumimoji="1" lang="en-US" altLang="zh-CN" sz="2800" b="1" spc="600" dirty="0">
                <a:solidFill>
                  <a:schemeClr val="bg2">
                    <a:lumMod val="10000"/>
                  </a:schemeClr>
                </a:solidFill>
                <a:latin typeface="微软雅黑" panose="020B0503020204020204" charset="-122"/>
                <a:ea typeface="微软雅黑" panose="020B0503020204020204" charset="-122"/>
                <a:cs typeface="微软雅黑" panose="020B0503020204020204" charset="-122"/>
              </a:rPr>
            </a:br>
            <a:br>
              <a:rPr kumimoji="1" lang="en-US" altLang="zh-CN" sz="2800" b="1" spc="600" dirty="0">
                <a:solidFill>
                  <a:schemeClr val="bg2">
                    <a:lumMod val="10000"/>
                  </a:schemeClr>
                </a:solidFill>
                <a:latin typeface="微软雅黑" panose="020B0503020204020204" charset="-122"/>
                <a:ea typeface="微软雅黑" panose="020B0503020204020204" charset="-122"/>
                <a:cs typeface="微软雅黑" panose="020B0503020204020204" charset="-122"/>
              </a:rPr>
            </a:br>
            <a:br>
              <a:rPr kumimoji="1" lang="en-US" altLang="zh-CN" sz="9600" b="1" spc="600" dirty="0">
                <a:solidFill>
                  <a:schemeClr val="bg2">
                    <a:lumMod val="10000"/>
                  </a:schemeClr>
                </a:solidFill>
                <a:latin typeface="微软雅黑" panose="020B0503020204020204" charset="-122"/>
                <a:ea typeface="微软雅黑" panose="020B0503020204020204" charset="-122"/>
                <a:cs typeface="微软雅黑" panose="020B0503020204020204" charset="-122"/>
              </a:rPr>
            </a:br>
            <a:endParaRPr kumimoji="1" lang="zh-CN" altLang="en-US" sz="1400" b="1" spc="600"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p:txBody>
      </p:sp>
      <p:sp>
        <p:nvSpPr>
          <p:cNvPr id="17" name="矩形 16">
            <a:extLst>
              <a:ext uri="{FF2B5EF4-FFF2-40B4-BE49-F238E27FC236}">
                <a16:creationId xmlns:a16="http://schemas.microsoft.com/office/drawing/2014/main" id="{2FE66053-7270-A242-B599-5EBCFD868A26}"/>
              </a:ext>
            </a:extLst>
          </p:cNvPr>
          <p:cNvSpPr/>
          <p:nvPr/>
        </p:nvSpPr>
        <p:spPr bwMode="auto">
          <a:xfrm>
            <a:off x="160314" y="0"/>
            <a:ext cx="19098418" cy="2393504"/>
          </a:xfrm>
          <a:prstGeom prst="rect">
            <a:avLst/>
          </a:prstGeom>
          <a:solidFill>
            <a:srgbClr val="FFFFFF"/>
          </a:solidFill>
          <a:ln w="12700" cap="flat" cmpd="sng" algn="ctr">
            <a:no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l" defTabSz="1826895" rtl="0" eaLnBrk="1" fontAlgn="base" latinLnBrk="0" hangingPunct="0">
              <a:lnSpc>
                <a:spcPct val="100000"/>
              </a:lnSpc>
              <a:spcBef>
                <a:spcPct val="0"/>
              </a:spcBef>
              <a:spcAft>
                <a:spcPct val="0"/>
              </a:spcAft>
              <a:buClrTx/>
              <a:buSzTx/>
              <a:buFontTx/>
              <a:buNone/>
            </a:pPr>
            <a:endParaRPr kumimoji="0" lang="zh-CN" altLang="en-US" sz="3600" b="0" i="0" u="none" strike="noStrike" cap="none" normalizeH="0" baseline="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spTree>
    <p:extLst>
      <p:ext uri="{BB962C8B-B14F-4D97-AF65-F5344CB8AC3E}">
        <p14:creationId xmlns:p14="http://schemas.microsoft.com/office/powerpoint/2010/main" val="208801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6607" y="665312"/>
            <a:ext cx="19117865" cy="790650"/>
          </a:xfrm>
        </p:spPr>
        <p:txBody>
          <a:bodyPr/>
          <a:lstStyle/>
          <a:p>
            <a:r>
              <a:rPr lang="zh-CN" altLang="en-US" dirty="0"/>
              <a:t>小目标检测</a:t>
            </a:r>
          </a:p>
        </p:txBody>
      </p:sp>
      <p:sp>
        <p:nvSpPr>
          <p:cNvPr id="4" name="TextBox 3">
            <a:extLst>
              <a:ext uri="{FF2B5EF4-FFF2-40B4-BE49-F238E27FC236}">
                <a16:creationId xmlns:a16="http://schemas.microsoft.com/office/drawing/2014/main" id="{E45817D9-5C81-5940-A463-255CB60B98B6}"/>
              </a:ext>
            </a:extLst>
          </p:cNvPr>
          <p:cNvSpPr txBox="1"/>
          <p:nvPr/>
        </p:nvSpPr>
        <p:spPr>
          <a:xfrm>
            <a:off x="736378" y="2105471"/>
            <a:ext cx="5688632" cy="646331"/>
          </a:xfrm>
          <a:prstGeom prst="rect">
            <a:avLst/>
          </a:prstGeom>
          <a:noFill/>
        </p:spPr>
        <p:txBody>
          <a:bodyPr wrap="square" rtlCol="0">
            <a:spAutoFit/>
          </a:bodyPr>
          <a:lstStyle/>
          <a:p>
            <a:r>
              <a:rPr lang="en-CN" dirty="0">
                <a:solidFill>
                  <a:schemeClr val="bg2">
                    <a:lumMod val="10000"/>
                  </a:schemeClr>
                </a:solidFill>
              </a:rPr>
              <a:t>1.增大模型的输入分辨率</a:t>
            </a:r>
          </a:p>
        </p:txBody>
      </p:sp>
      <p:sp>
        <p:nvSpPr>
          <p:cNvPr id="5" name="TextBox 4">
            <a:extLst>
              <a:ext uri="{FF2B5EF4-FFF2-40B4-BE49-F238E27FC236}">
                <a16:creationId xmlns:a16="http://schemas.microsoft.com/office/drawing/2014/main" id="{EBAADB60-886B-B542-B707-F9101025D79C}"/>
              </a:ext>
            </a:extLst>
          </p:cNvPr>
          <p:cNvSpPr txBox="1"/>
          <p:nvPr/>
        </p:nvSpPr>
        <p:spPr>
          <a:xfrm>
            <a:off x="10265787" y="2105471"/>
            <a:ext cx="9894586" cy="646331"/>
          </a:xfrm>
          <a:prstGeom prst="rect">
            <a:avLst/>
          </a:prstGeom>
          <a:noFill/>
        </p:spPr>
        <p:txBody>
          <a:bodyPr wrap="square" rtlCol="0">
            <a:spAutoFit/>
          </a:bodyPr>
          <a:lstStyle/>
          <a:p>
            <a:r>
              <a:rPr lang="en-US" altLang="zh-CN" dirty="0">
                <a:solidFill>
                  <a:schemeClr val="bg2">
                    <a:lumMod val="10000"/>
                  </a:schemeClr>
                </a:solidFill>
              </a:rPr>
              <a:t>2.</a:t>
            </a:r>
            <a:r>
              <a:rPr lang="zh-CN" altLang="en-US" dirty="0">
                <a:solidFill>
                  <a:schemeClr val="bg2">
                    <a:lumMod val="10000"/>
                  </a:schemeClr>
                </a:solidFill>
              </a:rPr>
              <a:t>数据增广如随机裁剪，随机旋转和</a:t>
            </a:r>
            <a:r>
              <a:rPr lang="en-US" altLang="zh-CN" dirty="0">
                <a:solidFill>
                  <a:schemeClr val="bg2">
                    <a:lumMod val="10000"/>
                  </a:schemeClr>
                </a:solidFill>
              </a:rPr>
              <a:t>Mosaic</a:t>
            </a:r>
            <a:r>
              <a:rPr lang="zh-CN" altLang="en-US" dirty="0">
                <a:solidFill>
                  <a:schemeClr val="bg2">
                    <a:lumMod val="10000"/>
                  </a:schemeClr>
                </a:solidFill>
              </a:rPr>
              <a:t>增强</a:t>
            </a:r>
            <a:endParaRPr lang="en-CN" dirty="0">
              <a:solidFill>
                <a:schemeClr val="bg2">
                  <a:lumMod val="10000"/>
                </a:schemeClr>
              </a:solidFill>
            </a:endParaRPr>
          </a:p>
        </p:txBody>
      </p:sp>
      <p:sp>
        <p:nvSpPr>
          <p:cNvPr id="6" name="TextBox 5">
            <a:extLst>
              <a:ext uri="{FF2B5EF4-FFF2-40B4-BE49-F238E27FC236}">
                <a16:creationId xmlns:a16="http://schemas.microsoft.com/office/drawing/2014/main" id="{F96D4E63-A674-A349-892C-B420EB77CF97}"/>
              </a:ext>
            </a:extLst>
          </p:cNvPr>
          <p:cNvSpPr txBox="1"/>
          <p:nvPr/>
        </p:nvSpPr>
        <p:spPr>
          <a:xfrm>
            <a:off x="736378" y="8237344"/>
            <a:ext cx="5688632" cy="646331"/>
          </a:xfrm>
          <a:prstGeom prst="rect">
            <a:avLst/>
          </a:prstGeom>
          <a:noFill/>
        </p:spPr>
        <p:txBody>
          <a:bodyPr wrap="square" rtlCol="0">
            <a:spAutoFit/>
          </a:bodyPr>
          <a:lstStyle/>
          <a:p>
            <a:r>
              <a:rPr lang="en-CN" dirty="0">
                <a:solidFill>
                  <a:schemeClr val="bg2">
                    <a:lumMod val="10000"/>
                  </a:schemeClr>
                </a:solidFill>
              </a:rPr>
              <a:t>3.多尺度特征融合</a:t>
            </a:r>
          </a:p>
        </p:txBody>
      </p:sp>
      <p:pic>
        <p:nvPicPr>
          <p:cNvPr id="13" name="Picture 12" descr="Diagram&#10;&#10;Description automatically generated">
            <a:extLst>
              <a:ext uri="{FF2B5EF4-FFF2-40B4-BE49-F238E27FC236}">
                <a16:creationId xmlns:a16="http://schemas.microsoft.com/office/drawing/2014/main" id="{B72F476A-AF89-8948-9C6B-3F08A8542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245" y="2880544"/>
            <a:ext cx="8712968" cy="3321393"/>
          </a:xfrm>
          <a:prstGeom prst="rect">
            <a:avLst/>
          </a:prstGeom>
        </p:spPr>
      </p:pic>
      <p:sp>
        <p:nvSpPr>
          <p:cNvPr id="14" name="TextBox 13">
            <a:extLst>
              <a:ext uri="{FF2B5EF4-FFF2-40B4-BE49-F238E27FC236}">
                <a16:creationId xmlns:a16="http://schemas.microsoft.com/office/drawing/2014/main" id="{C086A108-15B0-5040-B018-B0D10C83DCB6}"/>
              </a:ext>
            </a:extLst>
          </p:cNvPr>
          <p:cNvSpPr txBox="1"/>
          <p:nvPr/>
        </p:nvSpPr>
        <p:spPr>
          <a:xfrm>
            <a:off x="3817589" y="6096993"/>
            <a:ext cx="2520280" cy="461665"/>
          </a:xfrm>
          <a:prstGeom prst="rect">
            <a:avLst/>
          </a:prstGeom>
          <a:noFill/>
        </p:spPr>
        <p:txBody>
          <a:bodyPr wrap="square" rtlCol="0">
            <a:spAutoFit/>
          </a:bodyPr>
          <a:lstStyle/>
          <a:p>
            <a:pPr algn="ctr"/>
            <a:r>
              <a:rPr lang="en-CN" sz="2400" dirty="0">
                <a:solidFill>
                  <a:srgbClr val="0D57A2"/>
                </a:solidFill>
              </a:rPr>
              <a:t>HRDNet</a:t>
            </a:r>
          </a:p>
        </p:txBody>
      </p:sp>
      <p:sp>
        <p:nvSpPr>
          <p:cNvPr id="15" name="TextBox 14">
            <a:extLst>
              <a:ext uri="{FF2B5EF4-FFF2-40B4-BE49-F238E27FC236}">
                <a16:creationId xmlns:a16="http://schemas.microsoft.com/office/drawing/2014/main" id="{6594A6BD-46BF-EB49-8FC9-0A8C48245A0D}"/>
              </a:ext>
            </a:extLst>
          </p:cNvPr>
          <p:cNvSpPr txBox="1"/>
          <p:nvPr/>
        </p:nvSpPr>
        <p:spPr>
          <a:xfrm>
            <a:off x="721245" y="6621518"/>
            <a:ext cx="9423829" cy="1569660"/>
          </a:xfrm>
          <a:prstGeom prst="rect">
            <a:avLst/>
          </a:prstGeom>
          <a:noFill/>
        </p:spPr>
        <p:txBody>
          <a:bodyPr wrap="square" rtlCol="0">
            <a:spAutoFit/>
          </a:bodyPr>
          <a:lstStyle/>
          <a:p>
            <a:pPr marL="571500" indent="-571500">
              <a:buFont typeface="Arial" panose="020B0604020202020204" pitchFamily="34" charset="0"/>
              <a:buChar char="•"/>
            </a:pPr>
            <a:r>
              <a:rPr lang="en-CN" sz="2400" dirty="0">
                <a:solidFill>
                  <a:schemeClr val="bg2">
                    <a:lumMod val="10000"/>
                  </a:schemeClr>
                </a:solidFill>
                <a:latin typeface="+mn-ea"/>
                <a:ea typeface="+mn-ea"/>
              </a:rPr>
              <a:t>高分辨率图过浅层网络提取细节特征</a:t>
            </a:r>
          </a:p>
          <a:p>
            <a:pPr marL="571500" indent="-571500">
              <a:buFont typeface="Arial" panose="020B0604020202020204" pitchFamily="34" charset="0"/>
              <a:buChar char="•"/>
            </a:pPr>
            <a:r>
              <a:rPr lang="en-CN" sz="2400" dirty="0">
                <a:solidFill>
                  <a:schemeClr val="bg2">
                    <a:lumMod val="10000"/>
                  </a:schemeClr>
                </a:solidFill>
                <a:latin typeface="+mn-ea"/>
                <a:ea typeface="+mn-ea"/>
              </a:rPr>
              <a:t>低分辨率过深层网络提取高层语义特征</a:t>
            </a:r>
          </a:p>
          <a:p>
            <a:pPr marL="571500" indent="-571500">
              <a:buFont typeface="Arial" panose="020B0604020202020204" pitchFamily="34" charset="0"/>
              <a:buChar char="•"/>
            </a:pPr>
            <a:r>
              <a:rPr lang="en-CN" sz="2400" dirty="0">
                <a:solidFill>
                  <a:schemeClr val="bg2">
                    <a:lumMod val="10000"/>
                  </a:schemeClr>
                </a:solidFill>
                <a:latin typeface="+mn-ea"/>
                <a:ea typeface="+mn-ea"/>
              </a:rPr>
              <a:t>将高分辨率细节特征与高层次语义特征进行融合</a:t>
            </a:r>
          </a:p>
          <a:p>
            <a:pPr marL="571500" indent="-571500">
              <a:buFont typeface="Arial" panose="020B0604020202020204" pitchFamily="34" charset="0"/>
              <a:buChar char="•"/>
            </a:pPr>
            <a:r>
              <a:rPr lang="en-CN" sz="2400" dirty="0">
                <a:solidFill>
                  <a:schemeClr val="bg2">
                    <a:lumMod val="10000"/>
                  </a:schemeClr>
                </a:solidFill>
                <a:latin typeface="+mn-ea"/>
                <a:ea typeface="+mn-ea"/>
              </a:rPr>
              <a:t>最终输出高分辨率的检测结果</a:t>
            </a:r>
          </a:p>
        </p:txBody>
      </p:sp>
      <p:sp>
        <p:nvSpPr>
          <p:cNvPr id="17" name="TextBox 16">
            <a:extLst>
              <a:ext uri="{FF2B5EF4-FFF2-40B4-BE49-F238E27FC236}">
                <a16:creationId xmlns:a16="http://schemas.microsoft.com/office/drawing/2014/main" id="{58FB21AE-F523-9A4F-9672-1A7EA47706DE}"/>
              </a:ext>
            </a:extLst>
          </p:cNvPr>
          <p:cNvSpPr txBox="1"/>
          <p:nvPr/>
        </p:nvSpPr>
        <p:spPr>
          <a:xfrm>
            <a:off x="10265787" y="2708781"/>
            <a:ext cx="8201899" cy="1569660"/>
          </a:xfrm>
          <a:prstGeom prst="rect">
            <a:avLst/>
          </a:prstGeom>
          <a:noFill/>
        </p:spPr>
        <p:txBody>
          <a:bodyPr wrap="square" rtlCol="0">
            <a:spAutoFit/>
          </a:bodyPr>
          <a:lstStyle/>
          <a:p>
            <a:pPr marL="571500" indent="-571500">
              <a:buFont typeface="Arial" panose="020B0604020202020204" pitchFamily="34" charset="0"/>
              <a:buChar char="•"/>
            </a:pPr>
            <a:r>
              <a:rPr lang="en-CN" sz="2400" dirty="0">
                <a:solidFill>
                  <a:schemeClr val="bg2">
                    <a:lumMod val="10000"/>
                  </a:schemeClr>
                </a:solidFill>
                <a:latin typeface="+mn-ea"/>
                <a:ea typeface="+mn-ea"/>
              </a:rPr>
              <a:t>数据采样</a:t>
            </a:r>
            <a:r>
              <a:rPr lang="zh-CN" altLang="en-US" sz="2400" dirty="0">
                <a:solidFill>
                  <a:schemeClr val="bg2">
                    <a:lumMod val="10000"/>
                  </a:schemeClr>
                </a:solidFill>
                <a:latin typeface="+mn-ea"/>
                <a:ea typeface="+mn-ea"/>
              </a:rPr>
              <a:t>，对小目标进行过采样</a:t>
            </a:r>
            <a:endParaRPr lang="en-CN" sz="2400" dirty="0">
              <a:solidFill>
                <a:schemeClr val="bg2">
                  <a:lumMod val="10000"/>
                </a:schemeClr>
              </a:solidFill>
              <a:latin typeface="+mn-ea"/>
              <a:ea typeface="+mn-ea"/>
            </a:endParaRPr>
          </a:p>
          <a:p>
            <a:pPr marL="571500" indent="-571500">
              <a:buFont typeface="Arial" panose="020B0604020202020204" pitchFamily="34" charset="0"/>
              <a:buChar char="•"/>
            </a:pPr>
            <a:r>
              <a:rPr lang="en-CN" sz="2400" dirty="0">
                <a:solidFill>
                  <a:schemeClr val="bg2">
                    <a:lumMod val="10000"/>
                  </a:schemeClr>
                </a:solidFill>
                <a:latin typeface="+mn-ea"/>
                <a:ea typeface="+mn-ea"/>
              </a:rPr>
              <a:t>数据增广</a:t>
            </a:r>
            <a:r>
              <a:rPr lang="zh-CN" altLang="en-US" sz="2400" dirty="0">
                <a:solidFill>
                  <a:schemeClr val="bg2">
                    <a:lumMod val="10000"/>
                  </a:schemeClr>
                </a:solidFill>
                <a:latin typeface="+mn-ea"/>
                <a:ea typeface="+mn-ea"/>
              </a:rPr>
              <a:t>，包含随机</a:t>
            </a:r>
            <a:r>
              <a:rPr lang="en-US" altLang="zh-CN" sz="2400" dirty="0">
                <a:solidFill>
                  <a:schemeClr val="bg2">
                    <a:lumMod val="10000"/>
                  </a:schemeClr>
                </a:solidFill>
                <a:latin typeface="+mn-ea"/>
                <a:ea typeface="+mn-ea"/>
              </a:rPr>
              <a:t>crop</a:t>
            </a:r>
            <a:r>
              <a:rPr lang="zh-CN" altLang="en-US" sz="2400" dirty="0">
                <a:solidFill>
                  <a:schemeClr val="bg2">
                    <a:lumMod val="10000"/>
                  </a:schemeClr>
                </a:solidFill>
                <a:latin typeface="+mn-ea"/>
                <a:ea typeface="+mn-ea"/>
              </a:rPr>
              <a:t>，旋转等等</a:t>
            </a:r>
            <a:endParaRPr lang="en-US" altLang="zh-CN" sz="2400" dirty="0">
              <a:solidFill>
                <a:schemeClr val="bg2">
                  <a:lumMod val="10000"/>
                </a:schemeClr>
              </a:solidFill>
              <a:latin typeface="+mn-ea"/>
              <a:ea typeface="+mn-ea"/>
            </a:endParaRPr>
          </a:p>
          <a:p>
            <a:pPr marL="571500" indent="-571500">
              <a:buFont typeface="Arial" panose="020B0604020202020204" pitchFamily="34" charset="0"/>
              <a:buChar char="•"/>
            </a:pPr>
            <a:r>
              <a:rPr lang="en-US" altLang="zh-CN" sz="2400" dirty="0">
                <a:solidFill>
                  <a:schemeClr val="bg2">
                    <a:lumMod val="10000"/>
                  </a:schemeClr>
                </a:solidFill>
                <a:latin typeface="+mn-ea"/>
                <a:ea typeface="+mn-ea"/>
              </a:rPr>
              <a:t>Copy-Pasting </a:t>
            </a:r>
            <a:r>
              <a:rPr lang="zh-CN" altLang="en-US" sz="2400" dirty="0">
                <a:solidFill>
                  <a:schemeClr val="bg2">
                    <a:lumMod val="10000"/>
                  </a:schemeClr>
                </a:solidFill>
                <a:latin typeface="+mn-ea"/>
                <a:ea typeface="+mn-ea"/>
              </a:rPr>
              <a:t>策略</a:t>
            </a:r>
            <a:endParaRPr lang="en-US" altLang="zh-CN" sz="2400" dirty="0">
              <a:solidFill>
                <a:schemeClr val="bg2">
                  <a:lumMod val="10000"/>
                </a:schemeClr>
              </a:solidFill>
              <a:latin typeface="+mn-ea"/>
              <a:ea typeface="+mn-ea"/>
            </a:endParaRPr>
          </a:p>
          <a:p>
            <a:pPr marL="571500" indent="-571500">
              <a:buFont typeface="Arial" panose="020B0604020202020204" pitchFamily="34" charset="0"/>
              <a:buChar char="•"/>
            </a:pPr>
            <a:r>
              <a:rPr lang="en-US" altLang="zh-CN" sz="2400" dirty="0">
                <a:solidFill>
                  <a:schemeClr val="bg2">
                    <a:lumMod val="10000"/>
                  </a:schemeClr>
                </a:solidFill>
                <a:latin typeface="+mn-ea"/>
                <a:ea typeface="+mn-ea"/>
              </a:rPr>
              <a:t>Mosaic</a:t>
            </a:r>
            <a:r>
              <a:rPr lang="zh-CN" altLang="en-US" sz="2400" dirty="0">
                <a:solidFill>
                  <a:schemeClr val="bg2">
                    <a:lumMod val="10000"/>
                  </a:schemeClr>
                </a:solidFill>
                <a:latin typeface="+mn-ea"/>
                <a:ea typeface="+mn-ea"/>
              </a:rPr>
              <a:t>及</a:t>
            </a:r>
            <a:r>
              <a:rPr lang="en-US" altLang="zh-CN" sz="2400" dirty="0">
                <a:solidFill>
                  <a:schemeClr val="bg2">
                    <a:lumMod val="10000"/>
                  </a:schemeClr>
                </a:solidFill>
                <a:latin typeface="+mn-ea"/>
                <a:ea typeface="+mn-ea"/>
              </a:rPr>
              <a:t>Stitcher</a:t>
            </a:r>
            <a:r>
              <a:rPr lang="zh-CN" altLang="en-US" sz="2400" dirty="0">
                <a:solidFill>
                  <a:schemeClr val="bg2">
                    <a:lumMod val="10000"/>
                  </a:schemeClr>
                </a:solidFill>
                <a:latin typeface="+mn-ea"/>
                <a:ea typeface="+mn-ea"/>
              </a:rPr>
              <a:t>策略</a:t>
            </a:r>
            <a:endParaRPr lang="en-CN" sz="2400" dirty="0">
              <a:solidFill>
                <a:schemeClr val="bg2">
                  <a:lumMod val="10000"/>
                </a:schemeClr>
              </a:solidFill>
              <a:latin typeface="+mn-ea"/>
              <a:ea typeface="+mn-ea"/>
            </a:endParaRPr>
          </a:p>
        </p:txBody>
      </p:sp>
      <p:pic>
        <p:nvPicPr>
          <p:cNvPr id="19" name="Picture 18" descr="Graphical user interface, application&#10;&#10;Description automatically generated">
            <a:extLst>
              <a:ext uri="{FF2B5EF4-FFF2-40B4-BE49-F238E27FC236}">
                <a16:creationId xmlns:a16="http://schemas.microsoft.com/office/drawing/2014/main" id="{256734DD-8A48-D542-A1A4-3AD0FBF39C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1434" y="4339669"/>
            <a:ext cx="10731700" cy="3292817"/>
          </a:xfrm>
          <a:prstGeom prst="rect">
            <a:avLst/>
          </a:prstGeom>
        </p:spPr>
      </p:pic>
      <p:pic>
        <p:nvPicPr>
          <p:cNvPr id="20" name="Picture 19">
            <a:extLst>
              <a:ext uri="{FF2B5EF4-FFF2-40B4-BE49-F238E27FC236}">
                <a16:creationId xmlns:a16="http://schemas.microsoft.com/office/drawing/2014/main" id="{68C1ADFF-F685-EA44-8DAC-B3919345BB08}"/>
              </a:ext>
            </a:extLst>
          </p:cNvPr>
          <p:cNvPicPr>
            <a:picLocks noChangeAspect="1"/>
          </p:cNvPicPr>
          <p:nvPr/>
        </p:nvPicPr>
        <p:blipFill>
          <a:blip r:embed="rId5"/>
          <a:stretch>
            <a:fillRect/>
          </a:stretch>
        </p:blipFill>
        <p:spPr>
          <a:xfrm>
            <a:off x="10265787" y="8802216"/>
            <a:ext cx="8449956" cy="3578158"/>
          </a:xfrm>
          <a:prstGeom prst="rect">
            <a:avLst/>
          </a:prstGeom>
        </p:spPr>
      </p:pic>
      <p:sp>
        <p:nvSpPr>
          <p:cNvPr id="21" name="TextBox 20">
            <a:extLst>
              <a:ext uri="{FF2B5EF4-FFF2-40B4-BE49-F238E27FC236}">
                <a16:creationId xmlns:a16="http://schemas.microsoft.com/office/drawing/2014/main" id="{FE0711C4-B779-744F-9834-5DCF2F546C94}"/>
              </a:ext>
            </a:extLst>
          </p:cNvPr>
          <p:cNvSpPr txBox="1"/>
          <p:nvPr/>
        </p:nvSpPr>
        <p:spPr>
          <a:xfrm>
            <a:off x="10265787" y="8237344"/>
            <a:ext cx="5688632" cy="646331"/>
          </a:xfrm>
          <a:prstGeom prst="rect">
            <a:avLst/>
          </a:prstGeom>
          <a:noFill/>
        </p:spPr>
        <p:txBody>
          <a:bodyPr wrap="square" rtlCol="0">
            <a:spAutoFit/>
          </a:bodyPr>
          <a:lstStyle/>
          <a:p>
            <a:r>
              <a:rPr lang="en-US" altLang="zh-CN" dirty="0">
                <a:solidFill>
                  <a:schemeClr val="bg2">
                    <a:lumMod val="10000"/>
                  </a:schemeClr>
                </a:solidFill>
              </a:rPr>
              <a:t>4</a:t>
            </a:r>
            <a:r>
              <a:rPr lang="en-CN" dirty="0">
                <a:solidFill>
                  <a:schemeClr val="bg2">
                    <a:lumMod val="10000"/>
                  </a:schemeClr>
                </a:solidFill>
              </a:rPr>
              <a:t>.超分辨</a:t>
            </a:r>
          </a:p>
        </p:txBody>
      </p:sp>
      <p:pic>
        <p:nvPicPr>
          <p:cNvPr id="22" name="Picture 21">
            <a:extLst>
              <a:ext uri="{FF2B5EF4-FFF2-40B4-BE49-F238E27FC236}">
                <a16:creationId xmlns:a16="http://schemas.microsoft.com/office/drawing/2014/main" id="{77FA250F-095E-444F-A889-682C150C6496}"/>
              </a:ext>
            </a:extLst>
          </p:cNvPr>
          <p:cNvPicPr>
            <a:picLocks noChangeAspect="1"/>
          </p:cNvPicPr>
          <p:nvPr/>
        </p:nvPicPr>
        <p:blipFill>
          <a:blip r:embed="rId6"/>
          <a:stretch>
            <a:fillRect/>
          </a:stretch>
        </p:blipFill>
        <p:spPr>
          <a:xfrm>
            <a:off x="721244" y="8802216"/>
            <a:ext cx="7897163" cy="3002105"/>
          </a:xfrm>
          <a:prstGeom prst="rect">
            <a:avLst/>
          </a:prstGeom>
        </p:spPr>
      </p:pic>
      <p:sp>
        <p:nvSpPr>
          <p:cNvPr id="23" name="TextBox 22">
            <a:extLst>
              <a:ext uri="{FF2B5EF4-FFF2-40B4-BE49-F238E27FC236}">
                <a16:creationId xmlns:a16="http://schemas.microsoft.com/office/drawing/2014/main" id="{2DBDD4B8-66BC-384C-9EEC-F8B8D6175F43}"/>
              </a:ext>
            </a:extLst>
          </p:cNvPr>
          <p:cNvSpPr txBox="1"/>
          <p:nvPr/>
        </p:nvSpPr>
        <p:spPr>
          <a:xfrm>
            <a:off x="736378" y="12181959"/>
            <a:ext cx="6781800" cy="461665"/>
          </a:xfrm>
          <a:prstGeom prst="rect">
            <a:avLst/>
          </a:prstGeom>
          <a:noFill/>
        </p:spPr>
        <p:txBody>
          <a:bodyPr wrap="square" rtlCol="0">
            <a:spAutoFit/>
          </a:bodyPr>
          <a:lstStyle/>
          <a:p>
            <a:pPr marL="571500" indent="-571500">
              <a:buFont typeface="Arial" panose="020B0604020202020204" pitchFamily="34" charset="0"/>
              <a:buChar char="•"/>
            </a:pPr>
            <a:r>
              <a:rPr lang="en-CN" sz="2400" dirty="0">
                <a:solidFill>
                  <a:schemeClr val="bg2">
                    <a:lumMod val="10000"/>
                  </a:schemeClr>
                </a:solidFill>
                <a:latin typeface="+mn-ea"/>
                <a:ea typeface="+mn-ea"/>
              </a:rPr>
              <a:t>多层特征自适应融合</a:t>
            </a:r>
          </a:p>
        </p:txBody>
      </p:sp>
      <p:sp>
        <p:nvSpPr>
          <p:cNvPr id="18" name="TextBox 17">
            <a:extLst>
              <a:ext uri="{FF2B5EF4-FFF2-40B4-BE49-F238E27FC236}">
                <a16:creationId xmlns:a16="http://schemas.microsoft.com/office/drawing/2014/main" id="{3908176E-070B-DC4A-8277-EFA9723F18A4}"/>
              </a:ext>
            </a:extLst>
          </p:cNvPr>
          <p:cNvSpPr txBox="1"/>
          <p:nvPr/>
        </p:nvSpPr>
        <p:spPr>
          <a:xfrm>
            <a:off x="14347144" y="7632486"/>
            <a:ext cx="2520280" cy="461665"/>
          </a:xfrm>
          <a:prstGeom prst="rect">
            <a:avLst/>
          </a:prstGeom>
          <a:noFill/>
        </p:spPr>
        <p:txBody>
          <a:bodyPr wrap="square" rtlCol="0">
            <a:spAutoFit/>
          </a:bodyPr>
          <a:lstStyle/>
          <a:p>
            <a:pPr algn="ctr"/>
            <a:r>
              <a:rPr lang="en-CN" sz="2400" dirty="0">
                <a:solidFill>
                  <a:srgbClr val="0D57A2"/>
                </a:solidFill>
              </a:rPr>
              <a:t>Stitcher</a:t>
            </a:r>
          </a:p>
        </p:txBody>
      </p:sp>
      <p:sp>
        <p:nvSpPr>
          <p:cNvPr id="24" name="TextBox 23">
            <a:extLst>
              <a:ext uri="{FF2B5EF4-FFF2-40B4-BE49-F238E27FC236}">
                <a16:creationId xmlns:a16="http://schemas.microsoft.com/office/drawing/2014/main" id="{C6FCEF97-F9FB-2D48-8AB5-9E6D4282BA2C}"/>
              </a:ext>
            </a:extLst>
          </p:cNvPr>
          <p:cNvSpPr txBox="1"/>
          <p:nvPr/>
        </p:nvSpPr>
        <p:spPr>
          <a:xfrm>
            <a:off x="3409685" y="11700390"/>
            <a:ext cx="2520280" cy="461665"/>
          </a:xfrm>
          <a:prstGeom prst="rect">
            <a:avLst/>
          </a:prstGeom>
          <a:noFill/>
        </p:spPr>
        <p:txBody>
          <a:bodyPr wrap="square" rtlCol="0">
            <a:spAutoFit/>
          </a:bodyPr>
          <a:lstStyle/>
          <a:p>
            <a:pPr algn="ctr"/>
            <a:r>
              <a:rPr lang="en-CN" sz="2400" dirty="0">
                <a:solidFill>
                  <a:srgbClr val="0D57A2"/>
                </a:solidFill>
              </a:rPr>
              <a:t>AugFPN</a:t>
            </a:r>
          </a:p>
        </p:txBody>
      </p:sp>
      <p:sp>
        <p:nvSpPr>
          <p:cNvPr id="25" name="TextBox 24">
            <a:extLst>
              <a:ext uri="{FF2B5EF4-FFF2-40B4-BE49-F238E27FC236}">
                <a16:creationId xmlns:a16="http://schemas.microsoft.com/office/drawing/2014/main" id="{FE03AC74-644E-B84F-BF63-A80690070C6F}"/>
              </a:ext>
            </a:extLst>
          </p:cNvPr>
          <p:cNvSpPr txBox="1"/>
          <p:nvPr/>
        </p:nvSpPr>
        <p:spPr>
          <a:xfrm>
            <a:off x="13230625" y="12380374"/>
            <a:ext cx="2520280" cy="461665"/>
          </a:xfrm>
          <a:prstGeom prst="rect">
            <a:avLst/>
          </a:prstGeom>
          <a:noFill/>
        </p:spPr>
        <p:txBody>
          <a:bodyPr wrap="square" rtlCol="0">
            <a:spAutoFit/>
          </a:bodyPr>
          <a:lstStyle/>
          <a:p>
            <a:pPr algn="ctr"/>
            <a:r>
              <a:rPr lang="en-CN" sz="2400" dirty="0">
                <a:solidFill>
                  <a:srgbClr val="0D57A2"/>
                </a:solidFill>
              </a:rPr>
              <a:t>SR</a:t>
            </a:r>
          </a:p>
        </p:txBody>
      </p:sp>
      <p:sp>
        <p:nvSpPr>
          <p:cNvPr id="27" name="TextBox 26">
            <a:extLst>
              <a:ext uri="{FF2B5EF4-FFF2-40B4-BE49-F238E27FC236}">
                <a16:creationId xmlns:a16="http://schemas.microsoft.com/office/drawing/2014/main" id="{011B8A34-B58C-F544-A928-0594034F59A7}"/>
              </a:ext>
            </a:extLst>
          </p:cNvPr>
          <p:cNvSpPr txBox="1"/>
          <p:nvPr/>
        </p:nvSpPr>
        <p:spPr>
          <a:xfrm>
            <a:off x="736378" y="12599702"/>
            <a:ext cx="16504193" cy="830997"/>
          </a:xfrm>
          <a:prstGeom prst="rect">
            <a:avLst/>
          </a:prstGeom>
          <a:noFill/>
        </p:spPr>
        <p:txBody>
          <a:bodyPr wrap="square" rtlCol="0">
            <a:spAutoFit/>
          </a:bodyPr>
          <a:lstStyle/>
          <a:p>
            <a:pPr marL="457200" indent="-457200">
              <a:buFont typeface="+mj-lt"/>
              <a:buAutoNum type="arabicPeriod"/>
            </a:pPr>
            <a:r>
              <a:rPr lang="zh-CN" altLang="en-US" sz="2400" dirty="0">
                <a:solidFill>
                  <a:srgbClr val="0D57A2"/>
                </a:solidFill>
              </a:rPr>
              <a:t>小目标检测最简单有效的策略就是”放大“，包含高分辨图的利用、轻量化网络策略以及超分辨。</a:t>
            </a:r>
            <a:endParaRPr lang="en-US" altLang="zh-CN" sz="2400" dirty="0">
              <a:solidFill>
                <a:srgbClr val="0D57A2"/>
              </a:solidFill>
            </a:endParaRPr>
          </a:p>
          <a:p>
            <a:pPr marL="457200" indent="-457200">
              <a:buFont typeface="+mj-lt"/>
              <a:buAutoNum type="arabicPeriod"/>
            </a:pPr>
            <a:r>
              <a:rPr lang="zh-CN" altLang="en-US" sz="2400" dirty="0">
                <a:solidFill>
                  <a:srgbClr val="0D57A2"/>
                </a:solidFill>
              </a:rPr>
              <a:t>数据增广如</a:t>
            </a:r>
            <a:r>
              <a:rPr lang="en-US" altLang="zh-CN" sz="2400" dirty="0">
                <a:solidFill>
                  <a:srgbClr val="0D57A2"/>
                </a:solidFill>
              </a:rPr>
              <a:t>Copy-Pasting, Mosaic</a:t>
            </a:r>
            <a:r>
              <a:rPr lang="zh-CN" altLang="en-US" sz="2400" dirty="0">
                <a:solidFill>
                  <a:srgbClr val="0D57A2"/>
                </a:solidFill>
              </a:rPr>
              <a:t>等策略。除此之外，</a:t>
            </a:r>
            <a:r>
              <a:rPr lang="en-US" altLang="zh-CN" sz="2400" dirty="0">
                <a:solidFill>
                  <a:srgbClr val="0D57A2"/>
                </a:solidFill>
              </a:rPr>
              <a:t>Context</a:t>
            </a:r>
            <a:r>
              <a:rPr lang="zh-CN" altLang="en-US" sz="2400" dirty="0">
                <a:solidFill>
                  <a:srgbClr val="0D57A2"/>
                </a:solidFill>
              </a:rPr>
              <a:t>信息的利用如多尺度特征融合也是有效的策略。</a:t>
            </a:r>
            <a:endParaRPr lang="en-US" altLang="zh-CN" sz="2400" dirty="0">
              <a:solidFill>
                <a:srgbClr val="0D57A2"/>
              </a:solidFill>
            </a:endParaRPr>
          </a:p>
        </p:txBody>
      </p:sp>
    </p:spTree>
    <p:extLst>
      <p:ext uri="{BB962C8B-B14F-4D97-AF65-F5344CB8AC3E}">
        <p14:creationId xmlns:p14="http://schemas.microsoft.com/office/powerpoint/2010/main" val="1819661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6607" y="665312"/>
            <a:ext cx="19117865" cy="790650"/>
          </a:xfrm>
        </p:spPr>
        <p:txBody>
          <a:bodyPr/>
          <a:lstStyle/>
          <a:p>
            <a:r>
              <a:rPr lang="zh-CN" altLang="en-US" dirty="0"/>
              <a:t>密集场景下目标检测</a:t>
            </a:r>
          </a:p>
        </p:txBody>
      </p:sp>
      <p:sp>
        <p:nvSpPr>
          <p:cNvPr id="3" name="TextBox 2">
            <a:extLst>
              <a:ext uri="{FF2B5EF4-FFF2-40B4-BE49-F238E27FC236}">
                <a16:creationId xmlns:a16="http://schemas.microsoft.com/office/drawing/2014/main" id="{6F0B3EFD-B3FB-3445-9409-FC26AAD9EF3B}"/>
              </a:ext>
            </a:extLst>
          </p:cNvPr>
          <p:cNvSpPr txBox="1"/>
          <p:nvPr/>
        </p:nvSpPr>
        <p:spPr>
          <a:xfrm>
            <a:off x="736378" y="2105471"/>
            <a:ext cx="5688632" cy="646331"/>
          </a:xfrm>
          <a:prstGeom prst="rect">
            <a:avLst/>
          </a:prstGeom>
          <a:noFill/>
        </p:spPr>
        <p:txBody>
          <a:bodyPr wrap="square" rtlCol="0">
            <a:spAutoFit/>
          </a:bodyPr>
          <a:lstStyle/>
          <a:p>
            <a:r>
              <a:rPr lang="en-CN" dirty="0">
                <a:solidFill>
                  <a:schemeClr val="bg2">
                    <a:lumMod val="10000"/>
                  </a:schemeClr>
                </a:solidFill>
              </a:rPr>
              <a:t>1.人头人体绑定检测</a:t>
            </a:r>
          </a:p>
        </p:txBody>
      </p:sp>
      <p:sp>
        <p:nvSpPr>
          <p:cNvPr id="6" name="TextBox 5">
            <a:extLst>
              <a:ext uri="{FF2B5EF4-FFF2-40B4-BE49-F238E27FC236}">
                <a16:creationId xmlns:a16="http://schemas.microsoft.com/office/drawing/2014/main" id="{195FFA69-325C-1A4C-BAF5-7071888891BC}"/>
              </a:ext>
            </a:extLst>
          </p:cNvPr>
          <p:cNvSpPr txBox="1"/>
          <p:nvPr/>
        </p:nvSpPr>
        <p:spPr>
          <a:xfrm>
            <a:off x="12185650" y="2105471"/>
            <a:ext cx="5688632" cy="646331"/>
          </a:xfrm>
          <a:prstGeom prst="rect">
            <a:avLst/>
          </a:prstGeom>
          <a:noFill/>
        </p:spPr>
        <p:txBody>
          <a:bodyPr wrap="square" rtlCol="0">
            <a:spAutoFit/>
          </a:bodyPr>
          <a:lstStyle/>
          <a:p>
            <a:r>
              <a:rPr lang="en-CN" dirty="0">
                <a:solidFill>
                  <a:schemeClr val="bg2">
                    <a:lumMod val="10000"/>
                  </a:schemeClr>
                </a:solidFill>
              </a:rPr>
              <a:t>2.NMS优化</a:t>
            </a:r>
          </a:p>
        </p:txBody>
      </p:sp>
      <p:sp>
        <p:nvSpPr>
          <p:cNvPr id="7" name="TextBox 6">
            <a:extLst>
              <a:ext uri="{FF2B5EF4-FFF2-40B4-BE49-F238E27FC236}">
                <a16:creationId xmlns:a16="http://schemas.microsoft.com/office/drawing/2014/main" id="{4B85282C-0002-864A-8ABA-C3A5E22CE41B}"/>
              </a:ext>
            </a:extLst>
          </p:cNvPr>
          <p:cNvSpPr txBox="1"/>
          <p:nvPr/>
        </p:nvSpPr>
        <p:spPr>
          <a:xfrm>
            <a:off x="18954402" y="2105471"/>
            <a:ext cx="5688632" cy="646331"/>
          </a:xfrm>
          <a:prstGeom prst="rect">
            <a:avLst/>
          </a:prstGeom>
          <a:noFill/>
        </p:spPr>
        <p:txBody>
          <a:bodyPr wrap="square" rtlCol="0">
            <a:spAutoFit/>
          </a:bodyPr>
          <a:lstStyle/>
          <a:p>
            <a:r>
              <a:rPr lang="en-CN" dirty="0">
                <a:solidFill>
                  <a:schemeClr val="bg2">
                    <a:lumMod val="10000"/>
                  </a:schemeClr>
                </a:solidFill>
              </a:rPr>
              <a:t>3.多实例预测</a:t>
            </a:r>
          </a:p>
        </p:txBody>
      </p:sp>
      <p:sp>
        <p:nvSpPr>
          <p:cNvPr id="8" name="TextBox 7">
            <a:extLst>
              <a:ext uri="{FF2B5EF4-FFF2-40B4-BE49-F238E27FC236}">
                <a16:creationId xmlns:a16="http://schemas.microsoft.com/office/drawing/2014/main" id="{BDCA26E1-6FF3-734B-839A-375B5D2CAD25}"/>
              </a:ext>
            </a:extLst>
          </p:cNvPr>
          <p:cNvSpPr txBox="1"/>
          <p:nvPr/>
        </p:nvSpPr>
        <p:spPr>
          <a:xfrm>
            <a:off x="722842" y="8843542"/>
            <a:ext cx="9880229" cy="2492990"/>
          </a:xfrm>
          <a:prstGeom prst="rect">
            <a:avLst/>
          </a:prstGeom>
          <a:noFill/>
        </p:spPr>
        <p:txBody>
          <a:bodyPr wrap="square" rtlCol="0">
            <a:spAutoFit/>
          </a:bodyPr>
          <a:lstStyle/>
          <a:p>
            <a:pPr marL="571500" indent="-571500">
              <a:buFont typeface="Arial" panose="020B0604020202020204" pitchFamily="34" charset="0"/>
              <a:buChar char="•"/>
            </a:pPr>
            <a:r>
              <a:rPr lang="en-CN" sz="2400" dirty="0">
                <a:solidFill>
                  <a:schemeClr val="bg2">
                    <a:lumMod val="10000"/>
                  </a:schemeClr>
                </a:solidFill>
              </a:rPr>
              <a:t>人脸的遮挡程度远小于人体的遮挡程度</a:t>
            </a:r>
          </a:p>
          <a:p>
            <a:pPr marL="571500" indent="-571500">
              <a:buFont typeface="Arial" panose="020B0604020202020204" pitchFamily="34" charset="0"/>
              <a:buChar char="•"/>
            </a:pPr>
            <a:r>
              <a:rPr lang="en-CN" sz="2400" dirty="0">
                <a:solidFill>
                  <a:schemeClr val="bg2">
                    <a:lumMod val="10000"/>
                  </a:schemeClr>
                </a:solidFill>
              </a:rPr>
              <a:t>人头人体进行联合检测</a:t>
            </a:r>
          </a:p>
          <a:p>
            <a:pPr marL="571500" indent="-571500">
              <a:buFont typeface="Arial" panose="020B0604020202020204" pitchFamily="34" charset="0"/>
              <a:buChar char="•"/>
            </a:pPr>
            <a:r>
              <a:rPr lang="en-CN" sz="2400" dirty="0">
                <a:solidFill>
                  <a:schemeClr val="bg2">
                    <a:lumMod val="10000"/>
                  </a:schemeClr>
                </a:solidFill>
              </a:rPr>
              <a:t>对于遮挡的人体而言</a:t>
            </a:r>
            <a:r>
              <a:rPr lang="zh-CN" altLang="en-US" sz="2400" dirty="0">
                <a:solidFill>
                  <a:schemeClr val="bg2">
                    <a:lumMod val="10000"/>
                  </a:schemeClr>
                </a:solidFill>
              </a:rPr>
              <a:t>，人头部分将帮助人体的检测</a:t>
            </a:r>
            <a:endParaRPr lang="en-US" altLang="zh-CN" sz="2400" dirty="0">
              <a:solidFill>
                <a:schemeClr val="bg2">
                  <a:lumMod val="10000"/>
                </a:schemeClr>
              </a:solidFill>
            </a:endParaRPr>
          </a:p>
          <a:p>
            <a:pPr marL="571500" indent="-571500">
              <a:buFont typeface="Arial" panose="020B0604020202020204" pitchFamily="34" charset="0"/>
              <a:buChar char="•"/>
            </a:pPr>
            <a:r>
              <a:rPr lang="zh-CN" altLang="en-US" sz="2400" dirty="0">
                <a:solidFill>
                  <a:schemeClr val="bg2">
                    <a:lumMod val="10000"/>
                  </a:schemeClr>
                </a:solidFill>
              </a:rPr>
              <a:t>人头人体</a:t>
            </a:r>
            <a:r>
              <a:rPr lang="en-US" altLang="zh-CN" sz="2400" dirty="0">
                <a:solidFill>
                  <a:schemeClr val="bg2">
                    <a:lumMod val="10000"/>
                  </a:schemeClr>
                </a:solidFill>
              </a:rPr>
              <a:t>Joint-NMS</a:t>
            </a:r>
          </a:p>
          <a:p>
            <a:pPr marL="571500" indent="-571500">
              <a:buFont typeface="Arial" panose="020B0604020202020204" pitchFamily="34" charset="0"/>
              <a:buChar char="•"/>
            </a:pPr>
            <a:r>
              <a:rPr lang="zh-CN" altLang="en-US" sz="2400" dirty="0">
                <a:solidFill>
                  <a:schemeClr val="bg2">
                    <a:lumMod val="10000"/>
                  </a:schemeClr>
                </a:solidFill>
              </a:rPr>
              <a:t>多任务学习</a:t>
            </a:r>
            <a:endParaRPr lang="en-CN" altLang="zh-CN" sz="2400" dirty="0">
              <a:solidFill>
                <a:schemeClr val="bg2">
                  <a:lumMod val="10000"/>
                </a:schemeClr>
              </a:solidFill>
            </a:endParaRPr>
          </a:p>
          <a:p>
            <a:endParaRPr lang="en-CN" dirty="0"/>
          </a:p>
        </p:txBody>
      </p:sp>
      <p:pic>
        <p:nvPicPr>
          <p:cNvPr id="9" name="Picture 8">
            <a:extLst>
              <a:ext uri="{FF2B5EF4-FFF2-40B4-BE49-F238E27FC236}">
                <a16:creationId xmlns:a16="http://schemas.microsoft.com/office/drawing/2014/main" id="{0C7CF43C-89F7-FC4C-A979-BD012F487889}"/>
              </a:ext>
            </a:extLst>
          </p:cNvPr>
          <p:cNvPicPr>
            <a:picLocks noChangeAspect="1"/>
          </p:cNvPicPr>
          <p:nvPr/>
        </p:nvPicPr>
        <p:blipFill>
          <a:blip r:embed="rId3"/>
          <a:stretch>
            <a:fillRect/>
          </a:stretch>
        </p:blipFill>
        <p:spPr>
          <a:xfrm>
            <a:off x="12226719" y="2753381"/>
            <a:ext cx="5400921" cy="7040487"/>
          </a:xfrm>
          <a:prstGeom prst="rect">
            <a:avLst/>
          </a:prstGeom>
        </p:spPr>
      </p:pic>
      <p:pic>
        <p:nvPicPr>
          <p:cNvPr id="10" name="Picture 9">
            <a:extLst>
              <a:ext uri="{FF2B5EF4-FFF2-40B4-BE49-F238E27FC236}">
                <a16:creationId xmlns:a16="http://schemas.microsoft.com/office/drawing/2014/main" id="{5CAA6C29-CE50-FF49-859E-C983211079EC}"/>
              </a:ext>
            </a:extLst>
          </p:cNvPr>
          <p:cNvPicPr>
            <a:picLocks noChangeAspect="1"/>
          </p:cNvPicPr>
          <p:nvPr/>
        </p:nvPicPr>
        <p:blipFill>
          <a:blip r:embed="rId4"/>
          <a:stretch>
            <a:fillRect/>
          </a:stretch>
        </p:blipFill>
        <p:spPr>
          <a:xfrm>
            <a:off x="17356983" y="3238500"/>
            <a:ext cx="5472608" cy="4880975"/>
          </a:xfrm>
          <a:prstGeom prst="rect">
            <a:avLst/>
          </a:prstGeom>
        </p:spPr>
      </p:pic>
      <p:sp>
        <p:nvSpPr>
          <p:cNvPr id="12" name="TextBox 11">
            <a:extLst>
              <a:ext uri="{FF2B5EF4-FFF2-40B4-BE49-F238E27FC236}">
                <a16:creationId xmlns:a16="http://schemas.microsoft.com/office/drawing/2014/main" id="{14B15D8F-CDF1-1242-98DE-35EF64CCDED5}"/>
              </a:ext>
            </a:extLst>
          </p:cNvPr>
          <p:cNvSpPr txBox="1"/>
          <p:nvPr/>
        </p:nvSpPr>
        <p:spPr>
          <a:xfrm>
            <a:off x="12017660" y="10476256"/>
            <a:ext cx="8276542" cy="830997"/>
          </a:xfrm>
          <a:prstGeom prst="rect">
            <a:avLst/>
          </a:prstGeom>
          <a:noFill/>
        </p:spPr>
        <p:txBody>
          <a:bodyPr wrap="square" rtlCol="0">
            <a:spAutoFit/>
          </a:bodyPr>
          <a:lstStyle/>
          <a:p>
            <a:pPr marL="571500" indent="-571500">
              <a:buFont typeface="Arial" panose="020B0604020202020204" pitchFamily="34" charset="0"/>
              <a:buChar char="•"/>
            </a:pPr>
            <a:r>
              <a:rPr lang="en-CN" sz="2400" dirty="0">
                <a:solidFill>
                  <a:schemeClr val="bg2">
                    <a:lumMod val="10000"/>
                  </a:schemeClr>
                </a:solidFill>
              </a:rPr>
              <a:t>预测遮挡程度</a:t>
            </a:r>
          </a:p>
          <a:p>
            <a:pPr marL="571500" indent="-571500">
              <a:buFont typeface="Arial" panose="020B0604020202020204" pitchFamily="34" charset="0"/>
              <a:buChar char="•"/>
            </a:pPr>
            <a:r>
              <a:rPr lang="en-CN" sz="2400" dirty="0">
                <a:solidFill>
                  <a:schemeClr val="bg2">
                    <a:lumMod val="10000"/>
                  </a:schemeClr>
                </a:solidFill>
              </a:rPr>
              <a:t>根据预测的遮挡程度</a:t>
            </a:r>
            <a:r>
              <a:rPr lang="zh-CN" altLang="en-US" sz="2400" dirty="0">
                <a:solidFill>
                  <a:schemeClr val="bg2">
                    <a:lumMod val="10000"/>
                  </a:schemeClr>
                </a:solidFill>
              </a:rPr>
              <a:t>，</a:t>
            </a:r>
            <a:r>
              <a:rPr lang="en-CN" sz="2400" dirty="0">
                <a:solidFill>
                  <a:schemeClr val="bg2">
                    <a:lumMod val="10000"/>
                  </a:schemeClr>
                </a:solidFill>
              </a:rPr>
              <a:t>动态调整NMS阈值</a:t>
            </a:r>
          </a:p>
        </p:txBody>
      </p:sp>
      <p:pic>
        <p:nvPicPr>
          <p:cNvPr id="13" name="Picture 12" descr="Graphical user interface, application&#10;&#10;Description automatically generated">
            <a:extLst>
              <a:ext uri="{FF2B5EF4-FFF2-40B4-BE49-F238E27FC236}">
                <a16:creationId xmlns:a16="http://schemas.microsoft.com/office/drawing/2014/main" id="{51821EE3-5228-7F46-9657-39CF017259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10" y="3550860"/>
            <a:ext cx="11983650" cy="4623134"/>
          </a:xfrm>
          <a:prstGeom prst="rect">
            <a:avLst/>
          </a:prstGeom>
        </p:spPr>
      </p:pic>
      <p:sp>
        <p:nvSpPr>
          <p:cNvPr id="14" name="TextBox 13">
            <a:extLst>
              <a:ext uri="{FF2B5EF4-FFF2-40B4-BE49-F238E27FC236}">
                <a16:creationId xmlns:a16="http://schemas.microsoft.com/office/drawing/2014/main" id="{4A59C186-F199-FA4B-A882-C7D38CD6847B}"/>
              </a:ext>
            </a:extLst>
          </p:cNvPr>
          <p:cNvSpPr txBox="1"/>
          <p:nvPr/>
        </p:nvSpPr>
        <p:spPr>
          <a:xfrm>
            <a:off x="17356983" y="8815138"/>
            <a:ext cx="6840760" cy="1200329"/>
          </a:xfrm>
          <a:prstGeom prst="rect">
            <a:avLst/>
          </a:prstGeom>
          <a:noFill/>
        </p:spPr>
        <p:txBody>
          <a:bodyPr wrap="square" rtlCol="0">
            <a:spAutoFit/>
          </a:bodyPr>
          <a:lstStyle/>
          <a:p>
            <a:pPr marL="571500" indent="-571500">
              <a:buFont typeface="Arial" panose="020B0604020202020204" pitchFamily="34" charset="0"/>
              <a:buChar char="•"/>
            </a:pPr>
            <a:r>
              <a:rPr lang="en-CN" sz="2400" dirty="0">
                <a:solidFill>
                  <a:schemeClr val="bg2">
                    <a:lumMod val="10000"/>
                  </a:schemeClr>
                </a:solidFill>
              </a:rPr>
              <a:t>对于每一个候选框预测多个结果</a:t>
            </a:r>
          </a:p>
          <a:p>
            <a:pPr marL="571500" indent="-571500">
              <a:buFont typeface="Arial" panose="020B0604020202020204" pitchFamily="34" charset="0"/>
              <a:buChar char="•"/>
            </a:pPr>
            <a:r>
              <a:rPr lang="en-CN" sz="2400" dirty="0">
                <a:solidFill>
                  <a:schemeClr val="bg2">
                    <a:lumMod val="10000"/>
                  </a:schemeClr>
                </a:solidFill>
              </a:rPr>
              <a:t>EMD Loss及Set NMS</a:t>
            </a:r>
          </a:p>
          <a:p>
            <a:pPr marL="571500" indent="-571500">
              <a:buFont typeface="Arial" panose="020B0604020202020204" pitchFamily="34" charset="0"/>
              <a:buChar char="•"/>
            </a:pPr>
            <a:r>
              <a:rPr lang="en-CN" sz="2400" dirty="0">
                <a:solidFill>
                  <a:schemeClr val="bg2">
                    <a:lumMod val="10000"/>
                  </a:schemeClr>
                </a:solidFill>
              </a:rPr>
              <a:t>进行框的二次精修</a:t>
            </a:r>
          </a:p>
        </p:txBody>
      </p:sp>
      <p:sp>
        <p:nvSpPr>
          <p:cNvPr id="15" name="TextBox 14">
            <a:extLst>
              <a:ext uri="{FF2B5EF4-FFF2-40B4-BE49-F238E27FC236}">
                <a16:creationId xmlns:a16="http://schemas.microsoft.com/office/drawing/2014/main" id="{54873235-19AB-2E46-8338-21D491A9185A}"/>
              </a:ext>
            </a:extLst>
          </p:cNvPr>
          <p:cNvSpPr txBox="1"/>
          <p:nvPr/>
        </p:nvSpPr>
        <p:spPr>
          <a:xfrm>
            <a:off x="4786828" y="7980511"/>
            <a:ext cx="3276364" cy="461665"/>
          </a:xfrm>
          <a:prstGeom prst="rect">
            <a:avLst/>
          </a:prstGeom>
          <a:noFill/>
        </p:spPr>
        <p:txBody>
          <a:bodyPr wrap="square" rtlCol="0">
            <a:spAutoFit/>
          </a:bodyPr>
          <a:lstStyle/>
          <a:p>
            <a:pPr algn="ctr"/>
            <a:r>
              <a:rPr lang="en-CN" sz="2400" dirty="0">
                <a:solidFill>
                  <a:srgbClr val="0D57A2"/>
                </a:solidFill>
              </a:rPr>
              <a:t>Double Anchor</a:t>
            </a:r>
          </a:p>
        </p:txBody>
      </p:sp>
      <p:sp>
        <p:nvSpPr>
          <p:cNvPr id="16" name="TextBox 15">
            <a:extLst>
              <a:ext uri="{FF2B5EF4-FFF2-40B4-BE49-F238E27FC236}">
                <a16:creationId xmlns:a16="http://schemas.microsoft.com/office/drawing/2014/main" id="{E663A53B-7102-0545-8AF2-336547A64621}"/>
              </a:ext>
            </a:extLst>
          </p:cNvPr>
          <p:cNvSpPr txBox="1"/>
          <p:nvPr/>
        </p:nvSpPr>
        <p:spPr>
          <a:xfrm>
            <a:off x="13288997" y="9754288"/>
            <a:ext cx="3276364" cy="461665"/>
          </a:xfrm>
          <a:prstGeom prst="rect">
            <a:avLst/>
          </a:prstGeom>
          <a:noFill/>
        </p:spPr>
        <p:txBody>
          <a:bodyPr wrap="square" rtlCol="0">
            <a:spAutoFit/>
          </a:bodyPr>
          <a:lstStyle/>
          <a:p>
            <a:pPr algn="ctr"/>
            <a:r>
              <a:rPr lang="en-CN" sz="2400" dirty="0">
                <a:solidFill>
                  <a:srgbClr val="0D57A2"/>
                </a:solidFill>
              </a:rPr>
              <a:t>Adaptive NMS</a:t>
            </a:r>
          </a:p>
        </p:txBody>
      </p:sp>
      <p:sp>
        <p:nvSpPr>
          <p:cNvPr id="17" name="TextBox 16">
            <a:extLst>
              <a:ext uri="{FF2B5EF4-FFF2-40B4-BE49-F238E27FC236}">
                <a16:creationId xmlns:a16="http://schemas.microsoft.com/office/drawing/2014/main" id="{85D69950-01DB-504B-99EB-E02D3F71EB22}"/>
              </a:ext>
            </a:extLst>
          </p:cNvPr>
          <p:cNvSpPr txBox="1"/>
          <p:nvPr/>
        </p:nvSpPr>
        <p:spPr>
          <a:xfrm>
            <a:off x="17248971" y="8087990"/>
            <a:ext cx="5688633" cy="461665"/>
          </a:xfrm>
          <a:prstGeom prst="rect">
            <a:avLst/>
          </a:prstGeom>
          <a:noFill/>
        </p:spPr>
        <p:txBody>
          <a:bodyPr wrap="square" rtlCol="0">
            <a:spAutoFit/>
          </a:bodyPr>
          <a:lstStyle/>
          <a:p>
            <a:pPr algn="ctr"/>
            <a:r>
              <a:rPr lang="en-CN" sz="2400" dirty="0">
                <a:solidFill>
                  <a:srgbClr val="0D57A2"/>
                </a:solidFill>
              </a:rPr>
              <a:t>One Proposal, Multiple Predictions</a:t>
            </a:r>
          </a:p>
        </p:txBody>
      </p:sp>
      <p:sp>
        <p:nvSpPr>
          <p:cNvPr id="18" name="TextBox 17">
            <a:extLst>
              <a:ext uri="{FF2B5EF4-FFF2-40B4-BE49-F238E27FC236}">
                <a16:creationId xmlns:a16="http://schemas.microsoft.com/office/drawing/2014/main" id="{A5918DEA-037E-F749-A536-BE231AFACA25}"/>
              </a:ext>
            </a:extLst>
          </p:cNvPr>
          <p:cNvSpPr txBox="1"/>
          <p:nvPr/>
        </p:nvSpPr>
        <p:spPr>
          <a:xfrm>
            <a:off x="722842" y="11660649"/>
            <a:ext cx="16504193" cy="1200329"/>
          </a:xfrm>
          <a:prstGeom prst="rect">
            <a:avLst/>
          </a:prstGeom>
          <a:noFill/>
        </p:spPr>
        <p:txBody>
          <a:bodyPr wrap="square" rtlCol="0">
            <a:spAutoFit/>
          </a:bodyPr>
          <a:lstStyle/>
          <a:p>
            <a:pPr marL="457200" indent="-457200">
              <a:buFont typeface="+mj-lt"/>
              <a:buAutoNum type="arabicPeriod"/>
            </a:pPr>
            <a:r>
              <a:rPr lang="zh-CN" altLang="en-US" sz="2400" dirty="0">
                <a:solidFill>
                  <a:srgbClr val="0D57A2"/>
                </a:solidFill>
              </a:rPr>
              <a:t>密集场景检测困难的原因在于遮挡，利用人脸辅助遮挡的人体进行联合检测可以有效地提升人体检测的结果。</a:t>
            </a:r>
            <a:endParaRPr lang="en-US" altLang="zh-CN" sz="2400" dirty="0">
              <a:solidFill>
                <a:srgbClr val="0D57A2"/>
              </a:solidFill>
            </a:endParaRPr>
          </a:p>
          <a:p>
            <a:pPr marL="457200" indent="-457200">
              <a:buFont typeface="+mj-lt"/>
              <a:buAutoNum type="arabicPeriod"/>
            </a:pPr>
            <a:r>
              <a:rPr lang="zh-CN" altLang="en-US" sz="2400" dirty="0">
                <a:solidFill>
                  <a:srgbClr val="0D57A2"/>
                </a:solidFill>
              </a:rPr>
              <a:t>预测遮挡的系数，从而在</a:t>
            </a:r>
            <a:r>
              <a:rPr lang="en-US" altLang="zh-CN" sz="2400" dirty="0">
                <a:solidFill>
                  <a:srgbClr val="0D57A2"/>
                </a:solidFill>
              </a:rPr>
              <a:t>NMS</a:t>
            </a:r>
            <a:r>
              <a:rPr lang="zh-CN" altLang="en-US" sz="2400" dirty="0">
                <a:solidFill>
                  <a:srgbClr val="0D57A2"/>
                </a:solidFill>
              </a:rPr>
              <a:t>过程中根据遮挡的系数动态地调整</a:t>
            </a:r>
            <a:r>
              <a:rPr lang="en-US" altLang="zh-CN" sz="2400" dirty="0">
                <a:solidFill>
                  <a:srgbClr val="0D57A2"/>
                </a:solidFill>
              </a:rPr>
              <a:t>NMS</a:t>
            </a:r>
            <a:r>
              <a:rPr lang="zh-CN" altLang="en-US" sz="2400" dirty="0">
                <a:solidFill>
                  <a:srgbClr val="0D57A2"/>
                </a:solidFill>
              </a:rPr>
              <a:t>阈值。</a:t>
            </a:r>
            <a:endParaRPr lang="en-US" altLang="zh-CN" sz="2400" dirty="0">
              <a:solidFill>
                <a:srgbClr val="0D57A2"/>
              </a:solidFill>
            </a:endParaRPr>
          </a:p>
          <a:p>
            <a:pPr marL="457200" indent="-457200">
              <a:buFont typeface="+mj-lt"/>
              <a:buAutoNum type="arabicPeriod"/>
            </a:pPr>
            <a:r>
              <a:rPr lang="zh-CN" altLang="en-US" sz="2400" dirty="0">
                <a:solidFill>
                  <a:srgbClr val="0D57A2"/>
                </a:solidFill>
              </a:rPr>
              <a:t>对于每一个</a:t>
            </a:r>
            <a:r>
              <a:rPr lang="en-US" altLang="zh-CN" sz="2400" dirty="0">
                <a:solidFill>
                  <a:srgbClr val="0D57A2"/>
                </a:solidFill>
              </a:rPr>
              <a:t>proposal</a:t>
            </a:r>
            <a:r>
              <a:rPr lang="zh-CN" altLang="en-US" sz="2400" dirty="0">
                <a:solidFill>
                  <a:srgbClr val="0D57A2"/>
                </a:solidFill>
              </a:rPr>
              <a:t>，预测一个结果不够解决遮挡问题的话就多预测几个结果。</a:t>
            </a:r>
            <a:endParaRPr lang="en-US" altLang="zh-CN" sz="2400" dirty="0">
              <a:solidFill>
                <a:srgbClr val="0D57A2"/>
              </a:solidFill>
            </a:endParaRPr>
          </a:p>
        </p:txBody>
      </p:sp>
    </p:spTree>
    <p:extLst>
      <p:ext uri="{BB962C8B-B14F-4D97-AF65-F5344CB8AC3E}">
        <p14:creationId xmlns:p14="http://schemas.microsoft.com/office/powerpoint/2010/main" val="3014403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6607" y="665312"/>
            <a:ext cx="19117865" cy="790650"/>
          </a:xfrm>
        </p:spPr>
        <p:txBody>
          <a:bodyPr/>
          <a:lstStyle/>
          <a:p>
            <a:r>
              <a:rPr lang="zh-CN" altLang="en-US" dirty="0"/>
              <a:t>长尾分布下目标检测</a:t>
            </a:r>
          </a:p>
        </p:txBody>
      </p:sp>
      <p:sp>
        <p:nvSpPr>
          <p:cNvPr id="3" name="TextBox 2">
            <a:extLst>
              <a:ext uri="{FF2B5EF4-FFF2-40B4-BE49-F238E27FC236}">
                <a16:creationId xmlns:a16="http://schemas.microsoft.com/office/drawing/2014/main" id="{29BBD5AA-5EF1-1741-A3AF-AAFC9069B6A9}"/>
              </a:ext>
            </a:extLst>
          </p:cNvPr>
          <p:cNvSpPr txBox="1"/>
          <p:nvPr/>
        </p:nvSpPr>
        <p:spPr>
          <a:xfrm>
            <a:off x="736378" y="2105471"/>
            <a:ext cx="5688632" cy="646331"/>
          </a:xfrm>
          <a:prstGeom prst="rect">
            <a:avLst/>
          </a:prstGeom>
          <a:noFill/>
        </p:spPr>
        <p:txBody>
          <a:bodyPr wrap="square" rtlCol="0">
            <a:spAutoFit/>
          </a:bodyPr>
          <a:lstStyle/>
          <a:p>
            <a:r>
              <a:rPr lang="en-CN" dirty="0">
                <a:solidFill>
                  <a:schemeClr val="bg2">
                    <a:lumMod val="10000"/>
                  </a:schemeClr>
                </a:solidFill>
              </a:rPr>
              <a:t>1.数据采样</a:t>
            </a:r>
          </a:p>
        </p:txBody>
      </p:sp>
      <p:sp>
        <p:nvSpPr>
          <p:cNvPr id="4" name="TextBox 3">
            <a:extLst>
              <a:ext uri="{FF2B5EF4-FFF2-40B4-BE49-F238E27FC236}">
                <a16:creationId xmlns:a16="http://schemas.microsoft.com/office/drawing/2014/main" id="{2C36A610-68BA-714D-9B0B-EA88A51DF060}"/>
              </a:ext>
            </a:extLst>
          </p:cNvPr>
          <p:cNvSpPr txBox="1"/>
          <p:nvPr/>
        </p:nvSpPr>
        <p:spPr>
          <a:xfrm>
            <a:off x="9161314" y="2105471"/>
            <a:ext cx="5688632" cy="646331"/>
          </a:xfrm>
          <a:prstGeom prst="rect">
            <a:avLst/>
          </a:prstGeom>
          <a:noFill/>
        </p:spPr>
        <p:txBody>
          <a:bodyPr wrap="square" rtlCol="0">
            <a:spAutoFit/>
          </a:bodyPr>
          <a:lstStyle/>
          <a:p>
            <a:r>
              <a:rPr lang="en-US" altLang="zh-CN" dirty="0">
                <a:solidFill>
                  <a:schemeClr val="bg2">
                    <a:lumMod val="10000"/>
                  </a:schemeClr>
                </a:solidFill>
              </a:rPr>
              <a:t>2</a:t>
            </a:r>
            <a:r>
              <a:rPr lang="en-CN" dirty="0">
                <a:solidFill>
                  <a:schemeClr val="bg2">
                    <a:lumMod val="10000"/>
                  </a:schemeClr>
                </a:solidFill>
              </a:rPr>
              <a:t>.损失函数重加权</a:t>
            </a:r>
          </a:p>
        </p:txBody>
      </p:sp>
      <p:sp>
        <p:nvSpPr>
          <p:cNvPr id="5" name="TextBox 4">
            <a:extLst>
              <a:ext uri="{FF2B5EF4-FFF2-40B4-BE49-F238E27FC236}">
                <a16:creationId xmlns:a16="http://schemas.microsoft.com/office/drawing/2014/main" id="{B9439225-1AC9-8A43-A69D-132CFB4E9DBD}"/>
              </a:ext>
            </a:extLst>
          </p:cNvPr>
          <p:cNvSpPr txBox="1"/>
          <p:nvPr/>
        </p:nvSpPr>
        <p:spPr>
          <a:xfrm>
            <a:off x="15570026" y="2105471"/>
            <a:ext cx="5688632" cy="646331"/>
          </a:xfrm>
          <a:prstGeom prst="rect">
            <a:avLst/>
          </a:prstGeom>
          <a:noFill/>
        </p:spPr>
        <p:txBody>
          <a:bodyPr wrap="square" rtlCol="0">
            <a:spAutoFit/>
          </a:bodyPr>
          <a:lstStyle/>
          <a:p>
            <a:r>
              <a:rPr lang="en-US" altLang="zh-CN" dirty="0">
                <a:solidFill>
                  <a:schemeClr val="bg2">
                    <a:lumMod val="10000"/>
                  </a:schemeClr>
                </a:solidFill>
              </a:rPr>
              <a:t>3</a:t>
            </a:r>
            <a:r>
              <a:rPr lang="en-CN" dirty="0">
                <a:solidFill>
                  <a:schemeClr val="bg2">
                    <a:lumMod val="10000"/>
                  </a:schemeClr>
                </a:solidFill>
              </a:rPr>
              <a:t>.迁移学习</a:t>
            </a:r>
          </a:p>
        </p:txBody>
      </p:sp>
      <p:pic>
        <p:nvPicPr>
          <p:cNvPr id="7" name="Picture 6" descr="Diagram&#10;&#10;Description automatically generated">
            <a:extLst>
              <a:ext uri="{FF2B5EF4-FFF2-40B4-BE49-F238E27FC236}">
                <a16:creationId xmlns:a16="http://schemas.microsoft.com/office/drawing/2014/main" id="{1268D49F-26CB-F14E-811F-A256A606E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77" y="3401312"/>
            <a:ext cx="8727045" cy="3258882"/>
          </a:xfrm>
          <a:prstGeom prst="rect">
            <a:avLst/>
          </a:prstGeom>
        </p:spPr>
      </p:pic>
      <p:sp>
        <p:nvSpPr>
          <p:cNvPr id="8" name="TextBox 7">
            <a:extLst>
              <a:ext uri="{FF2B5EF4-FFF2-40B4-BE49-F238E27FC236}">
                <a16:creationId xmlns:a16="http://schemas.microsoft.com/office/drawing/2014/main" id="{D96BBEE2-A8EA-5046-80D6-FA2C563401B0}"/>
              </a:ext>
            </a:extLst>
          </p:cNvPr>
          <p:cNvSpPr txBox="1"/>
          <p:nvPr/>
        </p:nvSpPr>
        <p:spPr>
          <a:xfrm>
            <a:off x="3681417" y="6645415"/>
            <a:ext cx="2520280" cy="461665"/>
          </a:xfrm>
          <a:prstGeom prst="rect">
            <a:avLst/>
          </a:prstGeom>
          <a:noFill/>
        </p:spPr>
        <p:txBody>
          <a:bodyPr wrap="square" rtlCol="0">
            <a:spAutoFit/>
          </a:bodyPr>
          <a:lstStyle/>
          <a:p>
            <a:pPr algn="ctr"/>
            <a:r>
              <a:rPr lang="en-CN" sz="2400" dirty="0">
                <a:solidFill>
                  <a:srgbClr val="0D57A2"/>
                </a:solidFill>
              </a:rPr>
              <a:t>CBGS</a:t>
            </a:r>
          </a:p>
        </p:txBody>
      </p:sp>
      <p:pic>
        <p:nvPicPr>
          <p:cNvPr id="10" name="Picture 9" descr="Text&#10;&#10;Description automatically generated with low confidence">
            <a:extLst>
              <a:ext uri="{FF2B5EF4-FFF2-40B4-BE49-F238E27FC236}">
                <a16:creationId xmlns:a16="http://schemas.microsoft.com/office/drawing/2014/main" id="{3C82C870-209E-6941-B8FA-81530D5D90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5816" y="3567661"/>
            <a:ext cx="4176464" cy="1347247"/>
          </a:xfrm>
          <a:prstGeom prst="rect">
            <a:avLst/>
          </a:prstGeom>
        </p:spPr>
      </p:pic>
      <p:pic>
        <p:nvPicPr>
          <p:cNvPr id="12" name="Picture 11" descr="Text&#10;&#10;Description automatically generated">
            <a:extLst>
              <a:ext uri="{FF2B5EF4-FFF2-40B4-BE49-F238E27FC236}">
                <a16:creationId xmlns:a16="http://schemas.microsoft.com/office/drawing/2014/main" id="{A5BD27EA-B84F-214F-983E-AA1E319EBF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7298" y="5171571"/>
            <a:ext cx="5253500" cy="770147"/>
          </a:xfrm>
          <a:prstGeom prst="rect">
            <a:avLst/>
          </a:prstGeom>
        </p:spPr>
      </p:pic>
      <p:pic>
        <p:nvPicPr>
          <p:cNvPr id="16" name="Picture 15" descr="Diagram&#10;&#10;Description automatically generated">
            <a:extLst>
              <a:ext uri="{FF2B5EF4-FFF2-40B4-BE49-F238E27FC236}">
                <a16:creationId xmlns:a16="http://schemas.microsoft.com/office/drawing/2014/main" id="{567806C3-892E-F843-9459-53575B3B76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54774" y="2902306"/>
            <a:ext cx="9593725" cy="4713439"/>
          </a:xfrm>
          <a:prstGeom prst="rect">
            <a:avLst/>
          </a:prstGeom>
        </p:spPr>
      </p:pic>
      <p:sp>
        <p:nvSpPr>
          <p:cNvPr id="13" name="TextBox 12">
            <a:extLst>
              <a:ext uri="{FF2B5EF4-FFF2-40B4-BE49-F238E27FC236}">
                <a16:creationId xmlns:a16="http://schemas.microsoft.com/office/drawing/2014/main" id="{432E724E-1212-AF46-B84D-65A49C3966BC}"/>
              </a:ext>
            </a:extLst>
          </p:cNvPr>
          <p:cNvSpPr txBox="1"/>
          <p:nvPr/>
        </p:nvSpPr>
        <p:spPr>
          <a:xfrm>
            <a:off x="732641" y="7918704"/>
            <a:ext cx="9880229" cy="2554545"/>
          </a:xfrm>
          <a:prstGeom prst="rect">
            <a:avLst/>
          </a:prstGeom>
          <a:noFill/>
        </p:spPr>
        <p:txBody>
          <a:bodyPr wrap="square" rtlCol="0">
            <a:spAutoFit/>
          </a:bodyPr>
          <a:lstStyle/>
          <a:p>
            <a:r>
              <a:rPr lang="en-CN" sz="2400" dirty="0">
                <a:solidFill>
                  <a:schemeClr val="bg2">
                    <a:lumMod val="10000"/>
                  </a:schemeClr>
                </a:solidFill>
              </a:rPr>
              <a:t>数据采样</a:t>
            </a:r>
          </a:p>
          <a:p>
            <a:pPr marL="571500" indent="-571500">
              <a:buFont typeface="Arial" panose="020B0604020202020204" pitchFamily="34" charset="0"/>
              <a:buChar char="•"/>
            </a:pPr>
            <a:r>
              <a:rPr lang="en-CN" sz="2400" dirty="0">
                <a:solidFill>
                  <a:schemeClr val="bg2">
                    <a:lumMod val="10000"/>
                  </a:schemeClr>
                </a:solidFill>
              </a:rPr>
              <a:t>将类别根据包含框的个数进行分组</a:t>
            </a:r>
          </a:p>
          <a:p>
            <a:pPr marL="571500" indent="-571500">
              <a:buFont typeface="Arial" panose="020B0604020202020204" pitchFamily="34" charset="0"/>
              <a:buChar char="•"/>
            </a:pPr>
            <a:r>
              <a:rPr lang="zh-CN" altLang="en-US" sz="2400" dirty="0">
                <a:solidFill>
                  <a:schemeClr val="bg2">
                    <a:lumMod val="10000"/>
                  </a:schemeClr>
                </a:solidFill>
              </a:rPr>
              <a:t>根据不同类别框的个数进行</a:t>
            </a:r>
            <a:r>
              <a:rPr lang="zh-CN" altLang="en-CN" sz="2400" dirty="0">
                <a:solidFill>
                  <a:schemeClr val="bg2">
                    <a:lumMod val="10000"/>
                  </a:schemeClr>
                </a:solidFill>
              </a:rPr>
              <a:t>重采样</a:t>
            </a:r>
            <a:endParaRPr lang="en-US" altLang="zh-CN" sz="2400" dirty="0">
              <a:solidFill>
                <a:schemeClr val="bg2">
                  <a:lumMod val="10000"/>
                </a:schemeClr>
              </a:solidFill>
            </a:endParaRPr>
          </a:p>
          <a:p>
            <a:r>
              <a:rPr lang="zh-CN" altLang="en-US" sz="2400" dirty="0">
                <a:solidFill>
                  <a:schemeClr val="bg2">
                    <a:lumMod val="10000"/>
                  </a:schemeClr>
                </a:solidFill>
              </a:rPr>
              <a:t>损失函数重加权</a:t>
            </a:r>
            <a:endParaRPr lang="en-US" altLang="zh-CN" sz="2400" dirty="0">
              <a:solidFill>
                <a:schemeClr val="bg2">
                  <a:lumMod val="10000"/>
                </a:schemeClr>
              </a:solidFill>
            </a:endParaRPr>
          </a:p>
          <a:p>
            <a:pPr marL="457200" indent="-457200">
              <a:buFont typeface="Arial" panose="020B0604020202020204" pitchFamily="34" charset="0"/>
              <a:buChar char="•"/>
            </a:pPr>
            <a:r>
              <a:rPr lang="zh-CN" altLang="en-US" sz="2400" dirty="0">
                <a:solidFill>
                  <a:schemeClr val="bg2">
                    <a:lumMod val="10000"/>
                  </a:schemeClr>
                </a:solidFill>
              </a:rPr>
              <a:t>根据不同类别包含的框的个数进行损失函数重加权</a:t>
            </a:r>
            <a:endParaRPr lang="en-US" altLang="zh-CN" sz="2400" dirty="0">
              <a:solidFill>
                <a:schemeClr val="bg2">
                  <a:lumMod val="10000"/>
                </a:schemeClr>
              </a:solidFill>
            </a:endParaRPr>
          </a:p>
        </p:txBody>
      </p:sp>
      <p:pic>
        <p:nvPicPr>
          <p:cNvPr id="9" name="Picture 8" descr="Calendar&#10;&#10;Description automatically generated">
            <a:extLst>
              <a:ext uri="{FF2B5EF4-FFF2-40B4-BE49-F238E27FC236}">
                <a16:creationId xmlns:a16="http://schemas.microsoft.com/office/drawing/2014/main" id="{BBEC52BD-0FDF-784F-B20E-44D3C66CB4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2662" y="7059548"/>
            <a:ext cx="5469095" cy="2467378"/>
          </a:xfrm>
          <a:prstGeom prst="rect">
            <a:avLst/>
          </a:prstGeom>
        </p:spPr>
      </p:pic>
      <p:sp>
        <p:nvSpPr>
          <p:cNvPr id="19" name="TextBox 18">
            <a:extLst>
              <a:ext uri="{FF2B5EF4-FFF2-40B4-BE49-F238E27FC236}">
                <a16:creationId xmlns:a16="http://schemas.microsoft.com/office/drawing/2014/main" id="{54EC0A89-76FC-6445-A955-B715FC3DCCD6}"/>
              </a:ext>
            </a:extLst>
          </p:cNvPr>
          <p:cNvSpPr txBox="1"/>
          <p:nvPr/>
        </p:nvSpPr>
        <p:spPr>
          <a:xfrm>
            <a:off x="9984323" y="9836113"/>
            <a:ext cx="3669324" cy="461665"/>
          </a:xfrm>
          <a:prstGeom prst="rect">
            <a:avLst/>
          </a:prstGeom>
          <a:noFill/>
        </p:spPr>
        <p:txBody>
          <a:bodyPr wrap="square" rtlCol="0">
            <a:spAutoFit/>
          </a:bodyPr>
          <a:lstStyle/>
          <a:p>
            <a:pPr algn="ctr"/>
            <a:r>
              <a:rPr lang="en-CN" sz="2400" dirty="0">
                <a:solidFill>
                  <a:srgbClr val="0D57A2"/>
                </a:solidFill>
              </a:rPr>
              <a:t>LVIS上mAP结果</a:t>
            </a:r>
          </a:p>
        </p:txBody>
      </p:sp>
      <p:sp>
        <p:nvSpPr>
          <p:cNvPr id="20" name="TextBox 19">
            <a:extLst>
              <a:ext uri="{FF2B5EF4-FFF2-40B4-BE49-F238E27FC236}">
                <a16:creationId xmlns:a16="http://schemas.microsoft.com/office/drawing/2014/main" id="{8539B0DF-38BB-974F-8066-EFB209DBBF6E}"/>
              </a:ext>
            </a:extLst>
          </p:cNvPr>
          <p:cNvSpPr txBox="1"/>
          <p:nvPr/>
        </p:nvSpPr>
        <p:spPr>
          <a:xfrm>
            <a:off x="15570026" y="8499091"/>
            <a:ext cx="8084751" cy="1200329"/>
          </a:xfrm>
          <a:prstGeom prst="rect">
            <a:avLst/>
          </a:prstGeom>
          <a:noFill/>
        </p:spPr>
        <p:txBody>
          <a:bodyPr wrap="square" rtlCol="0">
            <a:spAutoFit/>
          </a:bodyPr>
          <a:lstStyle/>
          <a:p>
            <a:pPr marL="571500" indent="-571500">
              <a:buFont typeface="Arial" panose="020B0604020202020204" pitchFamily="34" charset="0"/>
              <a:buChar char="•"/>
            </a:pPr>
            <a:r>
              <a:rPr lang="zh-CN" altLang="en-CN" sz="2400" dirty="0">
                <a:solidFill>
                  <a:schemeClr val="bg2">
                    <a:lumMod val="10000"/>
                  </a:schemeClr>
                </a:solidFill>
              </a:rPr>
              <a:t>将</a:t>
            </a:r>
            <a:r>
              <a:rPr lang="zh-CN" altLang="en-US" sz="2400" dirty="0">
                <a:solidFill>
                  <a:schemeClr val="bg2">
                    <a:lumMod val="10000"/>
                  </a:schemeClr>
                </a:solidFill>
              </a:rPr>
              <a:t>训练样本经过专家模型获得每张图的结果</a:t>
            </a:r>
            <a:endParaRPr lang="en-US" altLang="zh-CN" sz="2400" dirty="0">
              <a:solidFill>
                <a:schemeClr val="bg2">
                  <a:lumMod val="10000"/>
                </a:schemeClr>
              </a:solidFill>
            </a:endParaRPr>
          </a:p>
          <a:p>
            <a:pPr marL="571500" indent="-571500">
              <a:buFont typeface="Arial" panose="020B0604020202020204" pitchFamily="34" charset="0"/>
              <a:buChar char="•"/>
            </a:pPr>
            <a:r>
              <a:rPr lang="zh-CN" altLang="en-US" sz="2400" dirty="0">
                <a:solidFill>
                  <a:schemeClr val="bg2">
                    <a:lumMod val="10000"/>
                  </a:schemeClr>
                </a:solidFill>
              </a:rPr>
              <a:t>按照结果对训练数据进行排序</a:t>
            </a:r>
            <a:endParaRPr lang="en-US" altLang="zh-CN" sz="2400" dirty="0">
              <a:solidFill>
                <a:schemeClr val="bg2">
                  <a:lumMod val="10000"/>
                </a:schemeClr>
              </a:solidFill>
            </a:endParaRPr>
          </a:p>
          <a:p>
            <a:pPr marL="571500" indent="-571500">
              <a:buFont typeface="Arial" panose="020B0604020202020204" pitchFamily="34" charset="0"/>
              <a:buChar char="•"/>
            </a:pPr>
            <a:r>
              <a:rPr lang="zh-CN" altLang="en-US" sz="2400" dirty="0">
                <a:solidFill>
                  <a:schemeClr val="bg2">
                    <a:lumMod val="10000"/>
                  </a:schemeClr>
                </a:solidFill>
              </a:rPr>
              <a:t>按照从简单到困难的顺序进行学习</a:t>
            </a:r>
            <a:endParaRPr lang="en-CN" sz="2400" dirty="0">
              <a:solidFill>
                <a:schemeClr val="bg2">
                  <a:lumMod val="10000"/>
                </a:schemeClr>
              </a:solidFill>
            </a:endParaRPr>
          </a:p>
        </p:txBody>
      </p:sp>
      <p:sp>
        <p:nvSpPr>
          <p:cNvPr id="21" name="TextBox 20">
            <a:extLst>
              <a:ext uri="{FF2B5EF4-FFF2-40B4-BE49-F238E27FC236}">
                <a16:creationId xmlns:a16="http://schemas.microsoft.com/office/drawing/2014/main" id="{0F62A788-2234-AD4D-9F87-59E267B5C603}"/>
              </a:ext>
            </a:extLst>
          </p:cNvPr>
          <p:cNvSpPr txBox="1"/>
          <p:nvPr/>
        </p:nvSpPr>
        <p:spPr>
          <a:xfrm>
            <a:off x="18312577" y="7628144"/>
            <a:ext cx="2520280" cy="646331"/>
          </a:xfrm>
          <a:prstGeom prst="rect">
            <a:avLst/>
          </a:prstGeom>
          <a:noFill/>
        </p:spPr>
        <p:txBody>
          <a:bodyPr wrap="square" rtlCol="0">
            <a:spAutoFit/>
          </a:bodyPr>
          <a:lstStyle/>
          <a:p>
            <a:pPr algn="ctr"/>
            <a:r>
              <a:rPr lang="en-CN" sz="2400" dirty="0">
                <a:solidFill>
                  <a:srgbClr val="0D57A2"/>
                </a:solidFill>
              </a:rPr>
              <a:t>LFME</a:t>
            </a:r>
          </a:p>
        </p:txBody>
      </p:sp>
      <p:sp>
        <p:nvSpPr>
          <p:cNvPr id="18" name="TextBox 17">
            <a:extLst>
              <a:ext uri="{FF2B5EF4-FFF2-40B4-BE49-F238E27FC236}">
                <a16:creationId xmlns:a16="http://schemas.microsoft.com/office/drawing/2014/main" id="{3B963EAC-24E3-F04C-A7D4-399DDAFD462D}"/>
              </a:ext>
            </a:extLst>
          </p:cNvPr>
          <p:cNvSpPr txBox="1"/>
          <p:nvPr/>
        </p:nvSpPr>
        <p:spPr>
          <a:xfrm>
            <a:off x="732641" y="11118117"/>
            <a:ext cx="19877945" cy="1569660"/>
          </a:xfrm>
          <a:prstGeom prst="rect">
            <a:avLst/>
          </a:prstGeom>
          <a:noFill/>
        </p:spPr>
        <p:txBody>
          <a:bodyPr wrap="square" rtlCol="0">
            <a:spAutoFit/>
          </a:bodyPr>
          <a:lstStyle/>
          <a:p>
            <a:pPr marL="457200" indent="-457200">
              <a:buFont typeface="+mj-lt"/>
              <a:buAutoNum type="arabicPeriod"/>
            </a:pPr>
            <a:r>
              <a:rPr lang="zh-CN" altLang="en-US" sz="2400" dirty="0">
                <a:solidFill>
                  <a:srgbClr val="0D57A2"/>
                </a:solidFill>
              </a:rPr>
              <a:t>长尾分布是实际中常见的问题，根据样本个数进行采样及损失函数重加权是常见并有效的策略。</a:t>
            </a:r>
            <a:endParaRPr lang="en-US" altLang="zh-CN" sz="2400" dirty="0">
              <a:solidFill>
                <a:srgbClr val="0D57A2"/>
              </a:solidFill>
            </a:endParaRPr>
          </a:p>
          <a:p>
            <a:pPr marL="457200" indent="-457200">
              <a:buFont typeface="+mj-lt"/>
              <a:buAutoNum type="arabicPeriod"/>
            </a:pPr>
            <a:r>
              <a:rPr lang="zh-CN" altLang="en-US" sz="2400" dirty="0">
                <a:solidFill>
                  <a:srgbClr val="0D57A2"/>
                </a:solidFill>
              </a:rPr>
              <a:t>按照样本个数进行分组从而解决</a:t>
            </a:r>
            <a:r>
              <a:rPr lang="en-US" altLang="zh-CN" sz="2400" dirty="0">
                <a:solidFill>
                  <a:srgbClr val="0D57A2"/>
                </a:solidFill>
              </a:rPr>
              <a:t>tail</a:t>
            </a:r>
            <a:r>
              <a:rPr lang="zh-CN" altLang="en-US" sz="2400" dirty="0">
                <a:solidFill>
                  <a:srgbClr val="0D57A2"/>
                </a:solidFill>
              </a:rPr>
              <a:t>类别学习困难的问题。</a:t>
            </a:r>
            <a:endParaRPr lang="en-US" altLang="zh-CN" sz="2400" dirty="0">
              <a:solidFill>
                <a:srgbClr val="0D57A2"/>
              </a:solidFill>
            </a:endParaRPr>
          </a:p>
          <a:p>
            <a:pPr marL="457200" indent="-457200">
              <a:buFont typeface="+mj-lt"/>
              <a:buAutoNum type="arabicPeriod"/>
            </a:pPr>
            <a:r>
              <a:rPr lang="zh-CN" altLang="en-US" sz="2400" dirty="0">
                <a:solidFill>
                  <a:srgbClr val="0D57A2"/>
                </a:solidFill>
              </a:rPr>
              <a:t>迁移学习可以解决长尾分布分类问题，通过专家模型对图像困难程度进行评估，进而利用课程学习由简单样本到困难样本循序渐进地学习。</a:t>
            </a:r>
            <a:endParaRPr lang="en-US" altLang="zh-CN" sz="2400" dirty="0">
              <a:solidFill>
                <a:srgbClr val="0D57A2"/>
              </a:solidFill>
            </a:endParaRPr>
          </a:p>
          <a:p>
            <a:endParaRPr lang="en-US" altLang="zh-CN" sz="2400" dirty="0">
              <a:solidFill>
                <a:srgbClr val="0D57A2"/>
              </a:solidFill>
            </a:endParaRPr>
          </a:p>
        </p:txBody>
      </p:sp>
    </p:spTree>
    <p:extLst>
      <p:ext uri="{BB962C8B-B14F-4D97-AF65-F5344CB8AC3E}">
        <p14:creationId xmlns:p14="http://schemas.microsoft.com/office/powerpoint/2010/main" val="3980878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6607" y="665312"/>
            <a:ext cx="19117865" cy="790650"/>
          </a:xfrm>
        </p:spPr>
        <p:txBody>
          <a:bodyPr/>
          <a:lstStyle/>
          <a:p>
            <a:r>
              <a:rPr lang="zh-CN" altLang="en-US" dirty="0"/>
              <a:t>少样本目标检测</a:t>
            </a:r>
          </a:p>
        </p:txBody>
      </p:sp>
      <p:sp>
        <p:nvSpPr>
          <p:cNvPr id="3" name="TextBox 2">
            <a:extLst>
              <a:ext uri="{FF2B5EF4-FFF2-40B4-BE49-F238E27FC236}">
                <a16:creationId xmlns:a16="http://schemas.microsoft.com/office/drawing/2014/main" id="{FDE8CE54-146E-0142-B25E-67BB4D256987}"/>
              </a:ext>
            </a:extLst>
          </p:cNvPr>
          <p:cNvSpPr txBox="1"/>
          <p:nvPr/>
        </p:nvSpPr>
        <p:spPr>
          <a:xfrm>
            <a:off x="304330" y="2044457"/>
            <a:ext cx="3096344" cy="461665"/>
          </a:xfrm>
          <a:prstGeom prst="rect">
            <a:avLst/>
          </a:prstGeom>
          <a:noFill/>
        </p:spPr>
        <p:txBody>
          <a:bodyPr wrap="square" rtlCol="0">
            <a:spAutoFit/>
          </a:bodyPr>
          <a:lstStyle/>
          <a:p>
            <a:pPr algn="ctr"/>
            <a:r>
              <a:rPr lang="en-CN" sz="2400" dirty="0">
                <a:solidFill>
                  <a:schemeClr val="bg2">
                    <a:lumMod val="10000"/>
                  </a:schemeClr>
                </a:solidFill>
              </a:rPr>
              <a:t>少样本学习介绍</a:t>
            </a:r>
          </a:p>
        </p:txBody>
      </p:sp>
      <p:sp>
        <p:nvSpPr>
          <p:cNvPr id="9" name="TextBox 8">
            <a:extLst>
              <a:ext uri="{FF2B5EF4-FFF2-40B4-BE49-F238E27FC236}">
                <a16:creationId xmlns:a16="http://schemas.microsoft.com/office/drawing/2014/main" id="{B48984CE-2F5E-BF4C-8D68-66E4BF5CE525}"/>
              </a:ext>
            </a:extLst>
          </p:cNvPr>
          <p:cNvSpPr txBox="1"/>
          <p:nvPr/>
        </p:nvSpPr>
        <p:spPr>
          <a:xfrm>
            <a:off x="5830474" y="2735122"/>
            <a:ext cx="6837108" cy="1200329"/>
          </a:xfrm>
          <a:prstGeom prst="rect">
            <a:avLst/>
          </a:prstGeom>
          <a:noFill/>
        </p:spPr>
        <p:txBody>
          <a:bodyPr wrap="square" rtlCol="0">
            <a:spAutoFit/>
          </a:bodyPr>
          <a:lstStyle/>
          <a:p>
            <a:r>
              <a:rPr lang="en-CN" sz="2400" dirty="0">
                <a:solidFill>
                  <a:schemeClr val="bg2">
                    <a:lumMod val="10000"/>
                  </a:schemeClr>
                </a:solidFill>
              </a:rPr>
              <a:t>辅助检测任务的类别称为基础类</a:t>
            </a:r>
            <a:r>
              <a:rPr lang="zh-CN" altLang="en-US" sz="2400" dirty="0">
                <a:solidFill>
                  <a:schemeClr val="bg2">
                    <a:lumMod val="10000"/>
                  </a:schemeClr>
                </a:solidFill>
              </a:rPr>
              <a:t>，每一类样本数据都比较充足。目标任务中的类别称为新类，每一类样本数量都很少，与基础类没有交集。</a:t>
            </a:r>
            <a:endParaRPr lang="en-US" altLang="zh-CN" sz="2400" dirty="0">
              <a:solidFill>
                <a:schemeClr val="bg2">
                  <a:lumMod val="10000"/>
                </a:schemeClr>
              </a:solidFill>
            </a:endParaRPr>
          </a:p>
        </p:txBody>
      </p:sp>
      <p:sp>
        <p:nvSpPr>
          <p:cNvPr id="10" name="TextBox 9">
            <a:extLst>
              <a:ext uri="{FF2B5EF4-FFF2-40B4-BE49-F238E27FC236}">
                <a16:creationId xmlns:a16="http://schemas.microsoft.com/office/drawing/2014/main" id="{56EE78A6-51D1-1445-8BD4-E22C0096E539}"/>
              </a:ext>
            </a:extLst>
          </p:cNvPr>
          <p:cNvSpPr txBox="1"/>
          <p:nvPr/>
        </p:nvSpPr>
        <p:spPr>
          <a:xfrm>
            <a:off x="717906" y="5777880"/>
            <a:ext cx="5688632" cy="646331"/>
          </a:xfrm>
          <a:prstGeom prst="rect">
            <a:avLst/>
          </a:prstGeom>
          <a:noFill/>
        </p:spPr>
        <p:txBody>
          <a:bodyPr wrap="square" rtlCol="0">
            <a:spAutoFit/>
          </a:bodyPr>
          <a:lstStyle/>
          <a:p>
            <a:r>
              <a:rPr lang="en-CN" dirty="0">
                <a:solidFill>
                  <a:schemeClr val="bg2">
                    <a:lumMod val="10000"/>
                  </a:schemeClr>
                </a:solidFill>
              </a:rPr>
              <a:t>1.Meta-Learning</a:t>
            </a:r>
          </a:p>
        </p:txBody>
      </p:sp>
      <p:pic>
        <p:nvPicPr>
          <p:cNvPr id="6" name="Picture 5" descr="Diagram&#10;&#10;Description automatically generated">
            <a:extLst>
              <a:ext uri="{FF2B5EF4-FFF2-40B4-BE49-F238E27FC236}">
                <a16:creationId xmlns:a16="http://schemas.microsoft.com/office/drawing/2014/main" id="{D98A30FC-11E4-B74D-89BA-5283DA7C0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906" y="2735122"/>
            <a:ext cx="5112568" cy="2821289"/>
          </a:xfrm>
          <a:prstGeom prst="rect">
            <a:avLst/>
          </a:prstGeom>
        </p:spPr>
      </p:pic>
      <p:pic>
        <p:nvPicPr>
          <p:cNvPr id="12" name="Picture 11" descr="Diagram&#10;&#10;Description automatically generated">
            <a:extLst>
              <a:ext uri="{FF2B5EF4-FFF2-40B4-BE49-F238E27FC236}">
                <a16:creationId xmlns:a16="http://schemas.microsoft.com/office/drawing/2014/main" id="{56265827-474C-B844-8E4D-38592B4FDB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0109" y="9394258"/>
            <a:ext cx="8632857" cy="2791463"/>
          </a:xfrm>
          <a:prstGeom prst="rect">
            <a:avLst/>
          </a:prstGeom>
        </p:spPr>
      </p:pic>
      <p:sp>
        <p:nvSpPr>
          <p:cNvPr id="13" name="TextBox 12">
            <a:extLst>
              <a:ext uri="{FF2B5EF4-FFF2-40B4-BE49-F238E27FC236}">
                <a16:creationId xmlns:a16="http://schemas.microsoft.com/office/drawing/2014/main" id="{7A57C540-107C-454B-835C-EE97976CD4DE}"/>
              </a:ext>
            </a:extLst>
          </p:cNvPr>
          <p:cNvSpPr txBox="1"/>
          <p:nvPr/>
        </p:nvSpPr>
        <p:spPr>
          <a:xfrm>
            <a:off x="12589443" y="5777880"/>
            <a:ext cx="5688632" cy="461665"/>
          </a:xfrm>
          <a:prstGeom prst="rect">
            <a:avLst/>
          </a:prstGeom>
          <a:noFill/>
        </p:spPr>
        <p:txBody>
          <a:bodyPr wrap="square" rtlCol="0">
            <a:spAutoFit/>
          </a:bodyPr>
          <a:lstStyle/>
          <a:p>
            <a:r>
              <a:rPr lang="en-US" altLang="zh-CN" dirty="0">
                <a:solidFill>
                  <a:schemeClr val="bg2">
                    <a:lumMod val="10000"/>
                  </a:schemeClr>
                </a:solidFill>
              </a:rPr>
              <a:t>2</a:t>
            </a:r>
            <a:r>
              <a:rPr lang="en-CN" dirty="0">
                <a:solidFill>
                  <a:schemeClr val="bg2">
                    <a:lumMod val="10000"/>
                  </a:schemeClr>
                </a:solidFill>
              </a:rPr>
              <a:t>.Finetuning</a:t>
            </a:r>
          </a:p>
        </p:txBody>
      </p:sp>
      <p:pic>
        <p:nvPicPr>
          <p:cNvPr id="21" name="Picture 20" descr="A picture containing timeline&#10;&#10;Description automatically generated">
            <a:extLst>
              <a:ext uri="{FF2B5EF4-FFF2-40B4-BE49-F238E27FC236}">
                <a16:creationId xmlns:a16="http://schemas.microsoft.com/office/drawing/2014/main" id="{08C06C6E-7B05-2A4E-9335-56296C8827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89443" y="2448982"/>
            <a:ext cx="11709400" cy="2717800"/>
          </a:xfrm>
          <a:prstGeom prst="rect">
            <a:avLst/>
          </a:prstGeom>
        </p:spPr>
      </p:pic>
      <p:pic>
        <p:nvPicPr>
          <p:cNvPr id="23" name="Picture 22" descr="Timeline&#10;&#10;Description automatically generated">
            <a:extLst>
              <a:ext uri="{FF2B5EF4-FFF2-40B4-BE49-F238E27FC236}">
                <a16:creationId xmlns:a16="http://schemas.microsoft.com/office/drawing/2014/main" id="{21D8F9F4-6843-ED46-8093-52DAEEE947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703" y="6713984"/>
            <a:ext cx="11645900" cy="2527300"/>
          </a:xfrm>
          <a:prstGeom prst="rect">
            <a:avLst/>
          </a:prstGeom>
        </p:spPr>
      </p:pic>
      <p:pic>
        <p:nvPicPr>
          <p:cNvPr id="25" name="Picture 24" descr="Diagram&#10;&#10;Description automatically generated">
            <a:extLst>
              <a:ext uri="{FF2B5EF4-FFF2-40B4-BE49-F238E27FC236}">
                <a16:creationId xmlns:a16="http://schemas.microsoft.com/office/drawing/2014/main" id="{1E02C65C-3CFC-0E47-B9E4-E622E6EE8A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28551" y="6640892"/>
            <a:ext cx="11290824" cy="3241443"/>
          </a:xfrm>
          <a:prstGeom prst="rect">
            <a:avLst/>
          </a:prstGeom>
        </p:spPr>
      </p:pic>
      <p:sp>
        <p:nvSpPr>
          <p:cNvPr id="26" name="TextBox 25">
            <a:extLst>
              <a:ext uri="{FF2B5EF4-FFF2-40B4-BE49-F238E27FC236}">
                <a16:creationId xmlns:a16="http://schemas.microsoft.com/office/drawing/2014/main" id="{AC09B672-7301-164A-945A-D38D4D2B7E19}"/>
              </a:ext>
            </a:extLst>
          </p:cNvPr>
          <p:cNvSpPr txBox="1"/>
          <p:nvPr/>
        </p:nvSpPr>
        <p:spPr>
          <a:xfrm>
            <a:off x="12667582" y="10396955"/>
            <a:ext cx="10881511" cy="461665"/>
          </a:xfrm>
          <a:prstGeom prst="rect">
            <a:avLst/>
          </a:prstGeom>
          <a:noFill/>
        </p:spPr>
        <p:txBody>
          <a:bodyPr wrap="square" rtlCol="0">
            <a:spAutoFit/>
          </a:bodyPr>
          <a:lstStyle/>
          <a:p>
            <a:r>
              <a:rPr lang="zh-CN" altLang="en-CN" sz="2400" dirty="0">
                <a:solidFill>
                  <a:schemeClr val="bg2">
                    <a:lumMod val="10000"/>
                  </a:schemeClr>
                </a:solidFill>
              </a:rPr>
              <a:t>不使用</a:t>
            </a:r>
            <a:r>
              <a:rPr lang="en-US" altLang="zh-CN" sz="2400" dirty="0">
                <a:solidFill>
                  <a:schemeClr val="bg2">
                    <a:lumMod val="10000"/>
                  </a:schemeClr>
                </a:solidFill>
              </a:rPr>
              <a:t>Meta-Learning</a:t>
            </a:r>
            <a:r>
              <a:rPr lang="zh-CN" altLang="en-US" sz="2400" dirty="0">
                <a:solidFill>
                  <a:schemeClr val="bg2">
                    <a:lumMod val="10000"/>
                  </a:schemeClr>
                </a:solidFill>
              </a:rPr>
              <a:t>，只对最后一层检测器的参数进行</a:t>
            </a:r>
            <a:r>
              <a:rPr lang="en-US" altLang="zh-CN" sz="2400" dirty="0">
                <a:solidFill>
                  <a:schemeClr val="bg2">
                    <a:lumMod val="10000"/>
                  </a:schemeClr>
                </a:solidFill>
              </a:rPr>
              <a:t>finetune</a:t>
            </a:r>
            <a:r>
              <a:rPr lang="zh-CN" altLang="en-US" sz="2400" dirty="0">
                <a:solidFill>
                  <a:schemeClr val="bg2">
                    <a:lumMod val="10000"/>
                  </a:schemeClr>
                </a:solidFill>
              </a:rPr>
              <a:t>很关键</a:t>
            </a:r>
            <a:endParaRPr lang="en-US" altLang="zh-CN" sz="2400" dirty="0">
              <a:solidFill>
                <a:schemeClr val="bg2">
                  <a:lumMod val="10000"/>
                </a:schemeClr>
              </a:solidFill>
            </a:endParaRPr>
          </a:p>
        </p:txBody>
      </p:sp>
      <p:sp>
        <p:nvSpPr>
          <p:cNvPr id="16" name="TextBox 15">
            <a:extLst>
              <a:ext uri="{FF2B5EF4-FFF2-40B4-BE49-F238E27FC236}">
                <a16:creationId xmlns:a16="http://schemas.microsoft.com/office/drawing/2014/main" id="{9B89F3B3-CADA-004B-BD9B-6F841F3874E5}"/>
              </a:ext>
            </a:extLst>
          </p:cNvPr>
          <p:cNvSpPr txBox="1"/>
          <p:nvPr/>
        </p:nvSpPr>
        <p:spPr>
          <a:xfrm>
            <a:off x="4571875" y="12186592"/>
            <a:ext cx="3669324" cy="461665"/>
          </a:xfrm>
          <a:prstGeom prst="rect">
            <a:avLst/>
          </a:prstGeom>
          <a:noFill/>
        </p:spPr>
        <p:txBody>
          <a:bodyPr wrap="square" rtlCol="0">
            <a:spAutoFit/>
          </a:bodyPr>
          <a:lstStyle/>
          <a:p>
            <a:pPr algn="ctr"/>
            <a:r>
              <a:rPr lang="en-CN" sz="2400" dirty="0">
                <a:solidFill>
                  <a:srgbClr val="0D57A2"/>
                </a:solidFill>
              </a:rPr>
              <a:t>Feature-Reweighting</a:t>
            </a:r>
          </a:p>
        </p:txBody>
      </p:sp>
      <p:sp>
        <p:nvSpPr>
          <p:cNvPr id="17" name="TextBox 16">
            <a:extLst>
              <a:ext uri="{FF2B5EF4-FFF2-40B4-BE49-F238E27FC236}">
                <a16:creationId xmlns:a16="http://schemas.microsoft.com/office/drawing/2014/main" id="{7E625009-AB0B-864C-9CF2-931CD2056008}"/>
              </a:ext>
            </a:extLst>
          </p:cNvPr>
          <p:cNvSpPr txBox="1"/>
          <p:nvPr/>
        </p:nvSpPr>
        <p:spPr>
          <a:xfrm>
            <a:off x="16443413" y="9935290"/>
            <a:ext cx="3669324" cy="461665"/>
          </a:xfrm>
          <a:prstGeom prst="rect">
            <a:avLst/>
          </a:prstGeom>
          <a:noFill/>
        </p:spPr>
        <p:txBody>
          <a:bodyPr wrap="square" rtlCol="0">
            <a:spAutoFit/>
          </a:bodyPr>
          <a:lstStyle/>
          <a:p>
            <a:pPr algn="ctr"/>
            <a:r>
              <a:rPr lang="en-CN" sz="2400" dirty="0">
                <a:solidFill>
                  <a:srgbClr val="0D57A2"/>
                </a:solidFill>
              </a:rPr>
              <a:t>Simple Few-Shot</a:t>
            </a:r>
          </a:p>
        </p:txBody>
      </p:sp>
      <p:sp>
        <p:nvSpPr>
          <p:cNvPr id="18" name="TextBox 17">
            <a:extLst>
              <a:ext uri="{FF2B5EF4-FFF2-40B4-BE49-F238E27FC236}">
                <a16:creationId xmlns:a16="http://schemas.microsoft.com/office/drawing/2014/main" id="{7348B47C-9F76-C64A-A372-1FA35E3E3881}"/>
              </a:ext>
            </a:extLst>
          </p:cNvPr>
          <p:cNvSpPr txBox="1"/>
          <p:nvPr/>
        </p:nvSpPr>
        <p:spPr>
          <a:xfrm>
            <a:off x="783993" y="12768973"/>
            <a:ext cx="21482777" cy="830997"/>
          </a:xfrm>
          <a:prstGeom prst="rect">
            <a:avLst/>
          </a:prstGeom>
          <a:noFill/>
        </p:spPr>
        <p:txBody>
          <a:bodyPr wrap="square" rtlCol="0">
            <a:spAutoFit/>
          </a:bodyPr>
          <a:lstStyle/>
          <a:p>
            <a:pPr marL="457200" indent="-457200">
              <a:buFont typeface="+mj-lt"/>
              <a:buAutoNum type="arabicPeriod"/>
            </a:pPr>
            <a:r>
              <a:rPr lang="zh-CN" altLang="en-US" sz="2400" dirty="0">
                <a:solidFill>
                  <a:srgbClr val="0D57A2"/>
                </a:solidFill>
              </a:rPr>
              <a:t>首先先在样本充足的基础类进行训练，接下来在包含基础类和</a:t>
            </a:r>
            <a:r>
              <a:rPr lang="zh-CN" altLang="en-CN" sz="2400" dirty="0">
                <a:solidFill>
                  <a:srgbClr val="0D57A2"/>
                </a:solidFill>
              </a:rPr>
              <a:t>新类</a:t>
            </a:r>
            <a:r>
              <a:rPr lang="zh-CN" altLang="en-US" sz="2400" dirty="0">
                <a:solidFill>
                  <a:srgbClr val="0D57A2"/>
                </a:solidFill>
              </a:rPr>
              <a:t>比较少的样本下进行微调。</a:t>
            </a:r>
            <a:endParaRPr lang="en-US" altLang="zh-CN" sz="2400" dirty="0">
              <a:solidFill>
                <a:srgbClr val="0D57A2"/>
              </a:solidFill>
            </a:endParaRPr>
          </a:p>
          <a:p>
            <a:pPr marL="457200" indent="-457200">
              <a:buFont typeface="+mj-lt"/>
              <a:buAutoNum type="arabicPeriod"/>
            </a:pPr>
            <a:r>
              <a:rPr lang="en-US" altLang="zh-CN" sz="2400" dirty="0">
                <a:solidFill>
                  <a:srgbClr val="0D57A2"/>
                </a:solidFill>
              </a:rPr>
              <a:t>Meta-learning</a:t>
            </a:r>
            <a:r>
              <a:rPr lang="zh-CN" altLang="en-US" sz="2400" dirty="0">
                <a:solidFill>
                  <a:srgbClr val="0D57A2"/>
                </a:solidFill>
              </a:rPr>
              <a:t>的方法需要</a:t>
            </a:r>
            <a:r>
              <a:rPr lang="en-US" altLang="zh-CN" sz="2400" dirty="0">
                <a:solidFill>
                  <a:srgbClr val="0D57A2"/>
                </a:solidFill>
              </a:rPr>
              <a:t>support image</a:t>
            </a:r>
            <a:r>
              <a:rPr lang="zh-CN" altLang="en-US" sz="2400" dirty="0">
                <a:solidFill>
                  <a:srgbClr val="0D57A2"/>
                </a:solidFill>
              </a:rPr>
              <a:t>作为输入，实际过程比较繁琐。只对最后一层检测器的参数进行微调相比两阶段元学习策略简单且效果好。</a:t>
            </a:r>
            <a:endParaRPr lang="en-US" altLang="zh-CN" sz="2400" dirty="0">
              <a:solidFill>
                <a:srgbClr val="0D57A2"/>
              </a:solidFill>
            </a:endParaRPr>
          </a:p>
        </p:txBody>
      </p:sp>
    </p:spTree>
    <p:extLst>
      <p:ext uri="{BB962C8B-B14F-4D97-AF65-F5344CB8AC3E}">
        <p14:creationId xmlns:p14="http://schemas.microsoft.com/office/powerpoint/2010/main" val="4165328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6607" y="665312"/>
            <a:ext cx="19117865" cy="790650"/>
          </a:xfrm>
        </p:spPr>
        <p:txBody>
          <a:bodyPr/>
          <a:lstStyle/>
          <a:p>
            <a:r>
              <a:rPr lang="zh-CN" altLang="en-US" dirty="0"/>
              <a:t>误检</a:t>
            </a:r>
            <a:r>
              <a:rPr lang="en-US" altLang="zh-CN" dirty="0"/>
              <a:t>/</a:t>
            </a:r>
            <a:r>
              <a:rPr lang="zh-CN" altLang="en-US" dirty="0"/>
              <a:t>漏检</a:t>
            </a:r>
          </a:p>
        </p:txBody>
      </p:sp>
      <p:sp>
        <p:nvSpPr>
          <p:cNvPr id="3" name="TextBox 2">
            <a:extLst>
              <a:ext uri="{FF2B5EF4-FFF2-40B4-BE49-F238E27FC236}">
                <a16:creationId xmlns:a16="http://schemas.microsoft.com/office/drawing/2014/main" id="{40D9F7C9-0F25-D44F-AE43-45A27897E611}"/>
              </a:ext>
            </a:extLst>
          </p:cNvPr>
          <p:cNvSpPr txBox="1"/>
          <p:nvPr/>
        </p:nvSpPr>
        <p:spPr>
          <a:xfrm>
            <a:off x="736378" y="2104128"/>
            <a:ext cx="5688632" cy="646331"/>
          </a:xfrm>
          <a:prstGeom prst="rect">
            <a:avLst/>
          </a:prstGeom>
          <a:noFill/>
        </p:spPr>
        <p:txBody>
          <a:bodyPr wrap="square" rtlCol="0">
            <a:spAutoFit/>
          </a:bodyPr>
          <a:lstStyle/>
          <a:p>
            <a:r>
              <a:rPr lang="en-CN" dirty="0">
                <a:solidFill>
                  <a:schemeClr val="bg2">
                    <a:lumMod val="10000"/>
                  </a:schemeClr>
                </a:solidFill>
              </a:rPr>
              <a:t>1.数据增强</a:t>
            </a:r>
          </a:p>
        </p:txBody>
      </p:sp>
      <p:sp>
        <p:nvSpPr>
          <p:cNvPr id="4" name="TextBox 3">
            <a:extLst>
              <a:ext uri="{FF2B5EF4-FFF2-40B4-BE49-F238E27FC236}">
                <a16:creationId xmlns:a16="http://schemas.microsoft.com/office/drawing/2014/main" id="{D7B2FC48-D286-4C4C-8C65-5EBB94A04797}"/>
              </a:ext>
            </a:extLst>
          </p:cNvPr>
          <p:cNvSpPr txBox="1"/>
          <p:nvPr/>
        </p:nvSpPr>
        <p:spPr>
          <a:xfrm>
            <a:off x="8441234" y="2104128"/>
            <a:ext cx="5688632" cy="646331"/>
          </a:xfrm>
          <a:prstGeom prst="rect">
            <a:avLst/>
          </a:prstGeom>
          <a:noFill/>
        </p:spPr>
        <p:txBody>
          <a:bodyPr wrap="square" rtlCol="0">
            <a:spAutoFit/>
          </a:bodyPr>
          <a:lstStyle/>
          <a:p>
            <a:r>
              <a:rPr lang="en-US" altLang="zh-CN" dirty="0">
                <a:solidFill>
                  <a:schemeClr val="bg2">
                    <a:lumMod val="10000"/>
                  </a:schemeClr>
                </a:solidFill>
              </a:rPr>
              <a:t>2</a:t>
            </a:r>
            <a:r>
              <a:rPr lang="en-CN" dirty="0">
                <a:solidFill>
                  <a:schemeClr val="bg2">
                    <a:lumMod val="10000"/>
                  </a:schemeClr>
                </a:solidFill>
              </a:rPr>
              <a:t>.网络结构改进</a:t>
            </a:r>
          </a:p>
        </p:txBody>
      </p:sp>
      <p:sp>
        <p:nvSpPr>
          <p:cNvPr id="5" name="TextBox 4">
            <a:extLst>
              <a:ext uri="{FF2B5EF4-FFF2-40B4-BE49-F238E27FC236}">
                <a16:creationId xmlns:a16="http://schemas.microsoft.com/office/drawing/2014/main" id="{F64C9D88-A156-CD4A-94D2-EBE32FEC67E4}"/>
              </a:ext>
            </a:extLst>
          </p:cNvPr>
          <p:cNvSpPr txBox="1"/>
          <p:nvPr/>
        </p:nvSpPr>
        <p:spPr>
          <a:xfrm>
            <a:off x="16866170" y="2104128"/>
            <a:ext cx="6552728" cy="646331"/>
          </a:xfrm>
          <a:prstGeom prst="rect">
            <a:avLst/>
          </a:prstGeom>
          <a:noFill/>
        </p:spPr>
        <p:txBody>
          <a:bodyPr wrap="square" rtlCol="0">
            <a:spAutoFit/>
          </a:bodyPr>
          <a:lstStyle/>
          <a:p>
            <a:r>
              <a:rPr lang="en-US" altLang="zh-CN" dirty="0">
                <a:solidFill>
                  <a:schemeClr val="bg2">
                    <a:lumMod val="10000"/>
                  </a:schemeClr>
                </a:solidFill>
              </a:rPr>
              <a:t>3</a:t>
            </a:r>
            <a:r>
              <a:rPr lang="en-CN" dirty="0">
                <a:solidFill>
                  <a:schemeClr val="bg2">
                    <a:lumMod val="10000"/>
                  </a:schemeClr>
                </a:solidFill>
              </a:rPr>
              <a:t>.损失函数改进以及OHEM策略</a:t>
            </a:r>
          </a:p>
        </p:txBody>
      </p:sp>
      <p:sp>
        <p:nvSpPr>
          <p:cNvPr id="6" name="TextBox 5">
            <a:extLst>
              <a:ext uri="{FF2B5EF4-FFF2-40B4-BE49-F238E27FC236}">
                <a16:creationId xmlns:a16="http://schemas.microsoft.com/office/drawing/2014/main" id="{657EA64B-5BE5-8947-9172-FBB0F2D637DC}"/>
              </a:ext>
            </a:extLst>
          </p:cNvPr>
          <p:cNvSpPr txBox="1"/>
          <p:nvPr/>
        </p:nvSpPr>
        <p:spPr>
          <a:xfrm>
            <a:off x="800838" y="2843429"/>
            <a:ext cx="6768752" cy="830997"/>
          </a:xfrm>
          <a:prstGeom prst="rect">
            <a:avLst/>
          </a:prstGeom>
          <a:noFill/>
        </p:spPr>
        <p:txBody>
          <a:bodyPr wrap="square" rtlCol="0">
            <a:spAutoFit/>
          </a:bodyPr>
          <a:lstStyle/>
          <a:p>
            <a:pPr marL="571500" indent="-571500">
              <a:buFont typeface="Arial" panose="020B0604020202020204" pitchFamily="34" charset="0"/>
              <a:buChar char="•"/>
            </a:pPr>
            <a:r>
              <a:rPr lang="zh-CN" altLang="en-US" sz="2400" dirty="0">
                <a:solidFill>
                  <a:schemeClr val="bg2">
                    <a:lumMod val="10000"/>
                  </a:schemeClr>
                </a:solidFill>
              </a:rPr>
              <a:t>补充相似场景数据进行训练</a:t>
            </a:r>
            <a:endParaRPr lang="en-US" altLang="zh-CN" sz="2400" dirty="0">
              <a:solidFill>
                <a:schemeClr val="bg2">
                  <a:lumMod val="10000"/>
                </a:schemeClr>
              </a:solidFill>
            </a:endParaRPr>
          </a:p>
          <a:p>
            <a:pPr marL="571500" indent="-571500">
              <a:buFont typeface="Arial" panose="020B0604020202020204" pitchFamily="34" charset="0"/>
              <a:buChar char="•"/>
            </a:pPr>
            <a:r>
              <a:rPr lang="zh-CN" altLang="en-US" sz="2400" dirty="0">
                <a:solidFill>
                  <a:schemeClr val="bg2">
                    <a:lumMod val="10000"/>
                  </a:schemeClr>
                </a:solidFill>
              </a:rPr>
              <a:t>增大</a:t>
            </a:r>
            <a:r>
              <a:rPr lang="zh-CN" altLang="en-CN" sz="2400" dirty="0">
                <a:solidFill>
                  <a:schemeClr val="bg2">
                    <a:lumMod val="10000"/>
                  </a:schemeClr>
                </a:solidFill>
              </a:rPr>
              <a:t>数据</a:t>
            </a:r>
            <a:r>
              <a:rPr lang="zh-CN" altLang="en-US" sz="2400" dirty="0">
                <a:solidFill>
                  <a:schemeClr val="bg2">
                    <a:lumMod val="10000"/>
                  </a:schemeClr>
                </a:solidFill>
              </a:rPr>
              <a:t>增广程度和种类</a:t>
            </a:r>
            <a:endParaRPr lang="en-CN" sz="2400" dirty="0">
              <a:solidFill>
                <a:schemeClr val="bg2">
                  <a:lumMod val="10000"/>
                </a:schemeClr>
              </a:solidFill>
            </a:endParaRPr>
          </a:p>
        </p:txBody>
      </p:sp>
      <p:sp>
        <p:nvSpPr>
          <p:cNvPr id="7" name="TextBox 6">
            <a:extLst>
              <a:ext uri="{FF2B5EF4-FFF2-40B4-BE49-F238E27FC236}">
                <a16:creationId xmlns:a16="http://schemas.microsoft.com/office/drawing/2014/main" id="{35D28E9C-A34C-D844-9316-F62163578C0C}"/>
              </a:ext>
            </a:extLst>
          </p:cNvPr>
          <p:cNvSpPr txBox="1"/>
          <p:nvPr/>
        </p:nvSpPr>
        <p:spPr>
          <a:xfrm>
            <a:off x="8441234" y="2843429"/>
            <a:ext cx="6768752" cy="1754326"/>
          </a:xfrm>
          <a:prstGeom prst="rect">
            <a:avLst/>
          </a:prstGeom>
          <a:noFill/>
        </p:spPr>
        <p:txBody>
          <a:bodyPr wrap="square" rtlCol="0">
            <a:spAutoFit/>
          </a:bodyPr>
          <a:lstStyle/>
          <a:p>
            <a:pPr marL="571500" indent="-571500">
              <a:buFont typeface="Arial" panose="020B0604020202020204" pitchFamily="34" charset="0"/>
              <a:buChar char="•"/>
            </a:pPr>
            <a:r>
              <a:rPr lang="zh-CN" altLang="en-CN" sz="2400" dirty="0">
                <a:solidFill>
                  <a:schemeClr val="bg2">
                    <a:lumMod val="10000"/>
                  </a:schemeClr>
                </a:solidFill>
              </a:rPr>
              <a:t>提升</a:t>
            </a:r>
            <a:r>
              <a:rPr lang="zh-CN" altLang="en-US" sz="2400" dirty="0">
                <a:solidFill>
                  <a:schemeClr val="bg2">
                    <a:lumMod val="10000"/>
                  </a:schemeClr>
                </a:solidFill>
              </a:rPr>
              <a:t>特征表达能力</a:t>
            </a:r>
            <a:endParaRPr lang="en-US" altLang="zh-CN" sz="2400" dirty="0">
              <a:solidFill>
                <a:schemeClr val="bg2">
                  <a:lumMod val="10000"/>
                </a:schemeClr>
              </a:solidFill>
            </a:endParaRPr>
          </a:p>
          <a:p>
            <a:pPr marL="571500" indent="-571500">
              <a:buFont typeface="Arial" panose="020B0604020202020204" pitchFamily="34" charset="0"/>
              <a:buChar char="•"/>
            </a:pPr>
            <a:r>
              <a:rPr lang="zh-CN" altLang="en-US" sz="2400" dirty="0">
                <a:solidFill>
                  <a:schemeClr val="bg2">
                    <a:lumMod val="10000"/>
                  </a:schemeClr>
                </a:solidFill>
              </a:rPr>
              <a:t>调整目标回归范围</a:t>
            </a:r>
            <a:endParaRPr lang="en-US" altLang="zh-CN" sz="2400" dirty="0">
              <a:solidFill>
                <a:schemeClr val="bg2">
                  <a:lumMod val="10000"/>
                </a:schemeClr>
              </a:solidFill>
            </a:endParaRPr>
          </a:p>
          <a:p>
            <a:pPr marL="571500" indent="-571500">
              <a:buFont typeface="Arial" panose="020B0604020202020204" pitchFamily="34" charset="0"/>
              <a:buChar char="•"/>
            </a:pPr>
            <a:endParaRPr lang="en-CN" dirty="0"/>
          </a:p>
        </p:txBody>
      </p:sp>
      <p:sp>
        <p:nvSpPr>
          <p:cNvPr id="8" name="TextBox 7">
            <a:extLst>
              <a:ext uri="{FF2B5EF4-FFF2-40B4-BE49-F238E27FC236}">
                <a16:creationId xmlns:a16="http://schemas.microsoft.com/office/drawing/2014/main" id="{109EAF97-03BD-344D-BE6E-68BBF7D1DB0E}"/>
              </a:ext>
            </a:extLst>
          </p:cNvPr>
          <p:cNvSpPr txBox="1"/>
          <p:nvPr/>
        </p:nvSpPr>
        <p:spPr>
          <a:xfrm>
            <a:off x="16850601" y="2843429"/>
            <a:ext cx="6768752" cy="1384995"/>
          </a:xfrm>
          <a:prstGeom prst="rect">
            <a:avLst/>
          </a:prstGeom>
          <a:noFill/>
        </p:spPr>
        <p:txBody>
          <a:bodyPr wrap="square" rtlCol="0">
            <a:spAutoFit/>
          </a:bodyPr>
          <a:lstStyle/>
          <a:p>
            <a:pPr marL="571500" indent="-571500">
              <a:buFont typeface="Arial" panose="020B0604020202020204" pitchFamily="34" charset="0"/>
              <a:buChar char="•"/>
            </a:pPr>
            <a:r>
              <a:rPr lang="zh-CN" altLang="en-US" sz="2400" dirty="0">
                <a:solidFill>
                  <a:schemeClr val="bg2">
                    <a:lumMod val="10000"/>
                  </a:schemeClr>
                </a:solidFill>
              </a:rPr>
              <a:t>增加强的</a:t>
            </a:r>
            <a:r>
              <a:rPr lang="zh-CN" altLang="en-CN" sz="2400" dirty="0">
                <a:solidFill>
                  <a:schemeClr val="bg2">
                    <a:lumMod val="10000"/>
                  </a:schemeClr>
                </a:solidFill>
              </a:rPr>
              <a:t>分类</a:t>
            </a:r>
            <a:r>
              <a:rPr lang="zh-CN" altLang="en-US" sz="2400" dirty="0">
                <a:solidFill>
                  <a:schemeClr val="bg2">
                    <a:lumMod val="10000"/>
                  </a:schemeClr>
                </a:solidFill>
              </a:rPr>
              <a:t>器</a:t>
            </a:r>
            <a:endParaRPr lang="en-US" altLang="zh-CN" sz="2400" dirty="0">
              <a:solidFill>
                <a:schemeClr val="bg2">
                  <a:lumMod val="10000"/>
                </a:schemeClr>
              </a:solidFill>
            </a:endParaRPr>
          </a:p>
          <a:p>
            <a:pPr marL="571500" indent="-571500">
              <a:buFont typeface="Arial" panose="020B0604020202020204" pitchFamily="34" charset="0"/>
              <a:buChar char="•"/>
            </a:pPr>
            <a:r>
              <a:rPr lang="en-US" altLang="zh-CN" sz="2400" dirty="0">
                <a:solidFill>
                  <a:schemeClr val="bg2">
                    <a:lumMod val="10000"/>
                  </a:schemeClr>
                </a:solidFill>
              </a:rPr>
              <a:t>OHEM</a:t>
            </a:r>
            <a:r>
              <a:rPr lang="zh-CN" altLang="en-US" sz="2400" dirty="0">
                <a:solidFill>
                  <a:schemeClr val="bg2">
                    <a:lumMod val="10000"/>
                  </a:schemeClr>
                </a:solidFill>
              </a:rPr>
              <a:t>策略</a:t>
            </a:r>
            <a:endParaRPr lang="en-US" altLang="zh-CN" sz="2400" dirty="0">
              <a:solidFill>
                <a:schemeClr val="bg2">
                  <a:lumMod val="10000"/>
                </a:schemeClr>
              </a:solidFill>
            </a:endParaRPr>
          </a:p>
        </p:txBody>
      </p:sp>
      <p:pic>
        <p:nvPicPr>
          <p:cNvPr id="9" name="Picture 8" descr="Graphical user interface, application&#10;&#10;Description automatically generated">
            <a:extLst>
              <a:ext uri="{FF2B5EF4-FFF2-40B4-BE49-F238E27FC236}">
                <a16:creationId xmlns:a16="http://schemas.microsoft.com/office/drawing/2014/main" id="{DFCA69A7-D3C1-E447-B9E2-26566D1B7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55" y="8814226"/>
            <a:ext cx="7942079" cy="2436875"/>
          </a:xfrm>
          <a:prstGeom prst="rect">
            <a:avLst/>
          </a:prstGeom>
        </p:spPr>
      </p:pic>
      <p:pic>
        <p:nvPicPr>
          <p:cNvPr id="11" name="Picture 10" descr="Diagram&#10;&#10;Description automatically generated">
            <a:extLst>
              <a:ext uri="{FF2B5EF4-FFF2-40B4-BE49-F238E27FC236}">
                <a16:creationId xmlns:a16="http://schemas.microsoft.com/office/drawing/2014/main" id="{48F89325-19AE-934E-A671-A25F73DC58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4023" y="3949844"/>
            <a:ext cx="5605843" cy="3424622"/>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31192817-7166-424A-A939-42F80D092C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3962" y="8242917"/>
            <a:ext cx="5495904" cy="2747952"/>
          </a:xfrm>
          <a:prstGeom prst="rect">
            <a:avLst/>
          </a:prstGeom>
        </p:spPr>
      </p:pic>
      <p:pic>
        <p:nvPicPr>
          <p:cNvPr id="15" name="Picture 14" descr="A picture containing text, different, several&#10;&#10;Description automatically generated">
            <a:extLst>
              <a:ext uri="{FF2B5EF4-FFF2-40B4-BE49-F238E27FC236}">
                <a16:creationId xmlns:a16="http://schemas.microsoft.com/office/drawing/2014/main" id="{1F8B9255-39EF-D34C-9EB4-B3DD12005E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954" y="4035003"/>
            <a:ext cx="6841636" cy="4068000"/>
          </a:xfrm>
          <a:prstGeom prst="rect">
            <a:avLst/>
          </a:prstGeom>
        </p:spPr>
      </p:pic>
      <p:sp>
        <p:nvSpPr>
          <p:cNvPr id="16" name="TextBox 15">
            <a:extLst>
              <a:ext uri="{FF2B5EF4-FFF2-40B4-BE49-F238E27FC236}">
                <a16:creationId xmlns:a16="http://schemas.microsoft.com/office/drawing/2014/main" id="{ED5F7921-54B6-244E-953D-13AD396484E2}"/>
              </a:ext>
            </a:extLst>
          </p:cNvPr>
          <p:cNvSpPr txBox="1"/>
          <p:nvPr/>
        </p:nvSpPr>
        <p:spPr>
          <a:xfrm>
            <a:off x="2888632" y="8227782"/>
            <a:ext cx="2520280" cy="461665"/>
          </a:xfrm>
          <a:prstGeom prst="rect">
            <a:avLst/>
          </a:prstGeom>
          <a:noFill/>
        </p:spPr>
        <p:txBody>
          <a:bodyPr wrap="square" rtlCol="0">
            <a:spAutoFit/>
          </a:bodyPr>
          <a:lstStyle/>
          <a:p>
            <a:pPr algn="ctr"/>
            <a:r>
              <a:rPr lang="en-CN" sz="2400" dirty="0">
                <a:solidFill>
                  <a:srgbClr val="0D57A2"/>
                </a:solidFill>
              </a:rPr>
              <a:t>Mosic</a:t>
            </a:r>
          </a:p>
        </p:txBody>
      </p:sp>
      <p:sp>
        <p:nvSpPr>
          <p:cNvPr id="17" name="TextBox 16">
            <a:extLst>
              <a:ext uri="{FF2B5EF4-FFF2-40B4-BE49-F238E27FC236}">
                <a16:creationId xmlns:a16="http://schemas.microsoft.com/office/drawing/2014/main" id="{6D9D4B98-5125-F542-8655-ABEF398B2F26}"/>
              </a:ext>
            </a:extLst>
          </p:cNvPr>
          <p:cNvSpPr txBox="1"/>
          <p:nvPr/>
        </p:nvSpPr>
        <p:spPr>
          <a:xfrm>
            <a:off x="3210054" y="11260761"/>
            <a:ext cx="2520280" cy="646331"/>
          </a:xfrm>
          <a:prstGeom prst="rect">
            <a:avLst/>
          </a:prstGeom>
          <a:noFill/>
        </p:spPr>
        <p:txBody>
          <a:bodyPr wrap="square" rtlCol="0">
            <a:spAutoFit/>
          </a:bodyPr>
          <a:lstStyle/>
          <a:p>
            <a:pPr algn="ctr"/>
            <a:r>
              <a:rPr lang="en-CN" sz="2400" dirty="0">
                <a:solidFill>
                  <a:srgbClr val="0D57A2"/>
                </a:solidFill>
              </a:rPr>
              <a:t>Stitcher</a:t>
            </a:r>
          </a:p>
        </p:txBody>
      </p:sp>
      <p:pic>
        <p:nvPicPr>
          <p:cNvPr id="19" name="Picture 18" descr="Diagram&#10;&#10;Description automatically generated">
            <a:extLst>
              <a:ext uri="{FF2B5EF4-FFF2-40B4-BE49-F238E27FC236}">
                <a16:creationId xmlns:a16="http://schemas.microsoft.com/office/drawing/2014/main" id="{D7B0205E-5473-CA40-88BF-5948F2E146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01712" y="3793935"/>
            <a:ext cx="6382163" cy="6595139"/>
          </a:xfrm>
          <a:prstGeom prst="rect">
            <a:avLst/>
          </a:prstGeom>
        </p:spPr>
      </p:pic>
      <p:sp>
        <p:nvSpPr>
          <p:cNvPr id="21" name="TextBox 20">
            <a:extLst>
              <a:ext uri="{FF2B5EF4-FFF2-40B4-BE49-F238E27FC236}">
                <a16:creationId xmlns:a16="http://schemas.microsoft.com/office/drawing/2014/main" id="{049DA2CB-E0CA-AF43-B98F-8D9D6BE37241}"/>
              </a:ext>
            </a:extLst>
          </p:cNvPr>
          <p:cNvSpPr txBox="1"/>
          <p:nvPr/>
        </p:nvSpPr>
        <p:spPr>
          <a:xfrm>
            <a:off x="18882394" y="10549405"/>
            <a:ext cx="2520280" cy="646331"/>
          </a:xfrm>
          <a:prstGeom prst="rect">
            <a:avLst/>
          </a:prstGeom>
          <a:noFill/>
        </p:spPr>
        <p:txBody>
          <a:bodyPr wrap="square" rtlCol="0">
            <a:spAutoFit/>
          </a:bodyPr>
          <a:lstStyle/>
          <a:p>
            <a:pPr algn="ctr"/>
            <a:r>
              <a:rPr lang="en-CN" sz="2400" dirty="0">
                <a:solidFill>
                  <a:srgbClr val="0D57A2"/>
                </a:solidFill>
              </a:rPr>
              <a:t>DCR</a:t>
            </a:r>
          </a:p>
        </p:txBody>
      </p:sp>
      <p:sp>
        <p:nvSpPr>
          <p:cNvPr id="18" name="TextBox 17">
            <a:extLst>
              <a:ext uri="{FF2B5EF4-FFF2-40B4-BE49-F238E27FC236}">
                <a16:creationId xmlns:a16="http://schemas.microsoft.com/office/drawing/2014/main" id="{E21EE9ED-79C5-7A4C-A39A-FBFCB39CAA4C}"/>
              </a:ext>
            </a:extLst>
          </p:cNvPr>
          <p:cNvSpPr txBox="1"/>
          <p:nvPr/>
        </p:nvSpPr>
        <p:spPr>
          <a:xfrm>
            <a:off x="736378" y="11940156"/>
            <a:ext cx="19877945" cy="1200329"/>
          </a:xfrm>
          <a:prstGeom prst="rect">
            <a:avLst/>
          </a:prstGeom>
          <a:noFill/>
        </p:spPr>
        <p:txBody>
          <a:bodyPr wrap="square" rtlCol="0">
            <a:spAutoFit/>
          </a:bodyPr>
          <a:lstStyle/>
          <a:p>
            <a:pPr marL="457200" indent="-457200">
              <a:buFont typeface="+mj-lt"/>
              <a:buAutoNum type="arabicPeriod"/>
            </a:pPr>
            <a:r>
              <a:rPr lang="zh-CN" altLang="en-US" sz="2400" dirty="0">
                <a:solidFill>
                  <a:srgbClr val="0D57A2"/>
                </a:solidFill>
              </a:rPr>
              <a:t>数据增强如</a:t>
            </a:r>
            <a:r>
              <a:rPr lang="en-US" altLang="zh-CN" sz="2400" dirty="0">
                <a:solidFill>
                  <a:srgbClr val="0D57A2"/>
                </a:solidFill>
              </a:rPr>
              <a:t>Mosic/Stitcher</a:t>
            </a:r>
            <a:r>
              <a:rPr lang="zh-CN" altLang="en-US" sz="2400" dirty="0">
                <a:solidFill>
                  <a:srgbClr val="0D57A2"/>
                </a:solidFill>
              </a:rPr>
              <a:t>可以缓解误检</a:t>
            </a:r>
            <a:r>
              <a:rPr lang="en-US" altLang="zh-CN" sz="2400" dirty="0">
                <a:solidFill>
                  <a:srgbClr val="0D57A2"/>
                </a:solidFill>
              </a:rPr>
              <a:t>/</a:t>
            </a:r>
            <a:r>
              <a:rPr lang="zh-CN" altLang="en-US" sz="2400" dirty="0">
                <a:solidFill>
                  <a:srgbClr val="0D57A2"/>
                </a:solidFill>
              </a:rPr>
              <a:t>漏检的问题。</a:t>
            </a:r>
            <a:endParaRPr lang="en-US" altLang="zh-CN" sz="2400" dirty="0">
              <a:solidFill>
                <a:srgbClr val="0D57A2"/>
              </a:solidFill>
            </a:endParaRPr>
          </a:p>
          <a:p>
            <a:pPr marL="457200" indent="-457200">
              <a:buFont typeface="+mj-lt"/>
              <a:buAutoNum type="arabicPeriod"/>
            </a:pPr>
            <a:r>
              <a:rPr lang="zh-CN" altLang="en-US" sz="2400" dirty="0">
                <a:solidFill>
                  <a:srgbClr val="0D57A2"/>
                </a:solidFill>
              </a:rPr>
              <a:t>网络结构的改进，包括回归目标范围的调整从而解决定位不准的问题，通道注意力机制从而提升分类能力。</a:t>
            </a:r>
            <a:endParaRPr lang="en-US" altLang="zh-CN" sz="2400" dirty="0">
              <a:solidFill>
                <a:srgbClr val="0D57A2"/>
              </a:solidFill>
            </a:endParaRPr>
          </a:p>
          <a:p>
            <a:pPr marL="457200" indent="-457200">
              <a:buFont typeface="+mj-lt"/>
              <a:buAutoNum type="arabicPeriod"/>
            </a:pPr>
            <a:r>
              <a:rPr lang="zh-CN" altLang="en-US" sz="2400" dirty="0">
                <a:solidFill>
                  <a:srgbClr val="0D57A2"/>
                </a:solidFill>
              </a:rPr>
              <a:t>直接训练一个强的分类器进行二次分类是解决误检的有效方法，除此之外</a:t>
            </a:r>
            <a:r>
              <a:rPr lang="en-US" altLang="zh-CN" sz="2400" dirty="0">
                <a:solidFill>
                  <a:srgbClr val="0D57A2"/>
                </a:solidFill>
              </a:rPr>
              <a:t>OHEM</a:t>
            </a:r>
            <a:r>
              <a:rPr lang="zh-CN" altLang="en-US" sz="2400" dirty="0">
                <a:solidFill>
                  <a:srgbClr val="0D57A2"/>
                </a:solidFill>
              </a:rPr>
              <a:t>策略也可以有效解决误检</a:t>
            </a:r>
            <a:r>
              <a:rPr lang="en-US" altLang="zh-CN" sz="2400" dirty="0">
                <a:solidFill>
                  <a:srgbClr val="0D57A2"/>
                </a:solidFill>
              </a:rPr>
              <a:t>/</a:t>
            </a:r>
            <a:r>
              <a:rPr lang="zh-CN" altLang="en-US" sz="2400" dirty="0">
                <a:solidFill>
                  <a:srgbClr val="0D57A2"/>
                </a:solidFill>
              </a:rPr>
              <a:t>漏检。</a:t>
            </a:r>
            <a:endParaRPr lang="en-US" altLang="zh-CN" sz="2400" dirty="0">
              <a:solidFill>
                <a:srgbClr val="0D57A2"/>
              </a:solidFill>
            </a:endParaRPr>
          </a:p>
        </p:txBody>
      </p:sp>
    </p:spTree>
    <p:extLst>
      <p:ext uri="{BB962C8B-B14F-4D97-AF65-F5344CB8AC3E}">
        <p14:creationId xmlns:p14="http://schemas.microsoft.com/office/powerpoint/2010/main" val="3559635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6607" y="665312"/>
            <a:ext cx="19117865" cy="790650"/>
          </a:xfrm>
        </p:spPr>
        <p:txBody>
          <a:bodyPr/>
          <a:lstStyle/>
          <a:p>
            <a:r>
              <a:rPr lang="zh-CN" altLang="en-US" dirty="0"/>
              <a:t>训练策略</a:t>
            </a:r>
          </a:p>
        </p:txBody>
      </p:sp>
      <p:sp>
        <p:nvSpPr>
          <p:cNvPr id="3" name="TextBox 2">
            <a:extLst>
              <a:ext uri="{FF2B5EF4-FFF2-40B4-BE49-F238E27FC236}">
                <a16:creationId xmlns:a16="http://schemas.microsoft.com/office/drawing/2014/main" id="{8B2E726A-37B7-DC47-8110-3037AD43B92B}"/>
              </a:ext>
            </a:extLst>
          </p:cNvPr>
          <p:cNvSpPr txBox="1"/>
          <p:nvPr/>
        </p:nvSpPr>
        <p:spPr>
          <a:xfrm>
            <a:off x="736378" y="1889448"/>
            <a:ext cx="5688632" cy="646331"/>
          </a:xfrm>
          <a:prstGeom prst="rect">
            <a:avLst/>
          </a:prstGeom>
          <a:noFill/>
        </p:spPr>
        <p:txBody>
          <a:bodyPr wrap="square" rtlCol="0">
            <a:spAutoFit/>
          </a:bodyPr>
          <a:lstStyle/>
          <a:p>
            <a:r>
              <a:rPr lang="en-US" altLang="zh-CN" dirty="0">
                <a:solidFill>
                  <a:schemeClr val="bg2">
                    <a:lumMod val="10000"/>
                  </a:schemeClr>
                </a:solidFill>
              </a:rPr>
              <a:t>1.</a:t>
            </a:r>
            <a:r>
              <a:rPr lang="en-CN" dirty="0">
                <a:solidFill>
                  <a:schemeClr val="bg2">
                    <a:lumMod val="10000"/>
                  </a:schemeClr>
                </a:solidFill>
              </a:rPr>
              <a:t>Label Assignment</a:t>
            </a:r>
          </a:p>
        </p:txBody>
      </p:sp>
      <p:sp>
        <p:nvSpPr>
          <p:cNvPr id="4" name="矩形 21">
            <a:extLst>
              <a:ext uri="{FF2B5EF4-FFF2-40B4-BE49-F238E27FC236}">
                <a16:creationId xmlns:a16="http://schemas.microsoft.com/office/drawing/2014/main" id="{7DBC7165-9FB1-E640-890E-A521E5CC156B}"/>
              </a:ext>
            </a:extLst>
          </p:cNvPr>
          <p:cNvSpPr/>
          <p:nvPr/>
        </p:nvSpPr>
        <p:spPr>
          <a:xfrm>
            <a:off x="628366" y="10801621"/>
            <a:ext cx="11593288" cy="1689052"/>
          </a:xfrm>
          <a:prstGeom prst="rect">
            <a:avLst/>
          </a:prstGeom>
        </p:spPr>
        <p:txBody>
          <a:bodyPr wrap="square">
            <a:spAutoFit/>
          </a:bodyPr>
          <a:lstStyle/>
          <a:p>
            <a:pPr marL="414900" indent="-342900" algn="just">
              <a:lnSpc>
                <a:spcPct val="150000"/>
              </a:lnSpc>
              <a:buFont typeface="Arial" panose="020B0604020202020204" pitchFamily="34" charset="0"/>
              <a:buChar char="•"/>
            </a:pPr>
            <a:r>
              <a:rPr lang="en-US" altLang="zh-CN" sz="2400" dirty="0">
                <a:solidFill>
                  <a:schemeClr val="bg2">
                    <a:lumMod val="10000"/>
                  </a:schemeClr>
                </a:solidFill>
                <a:latin typeface="+mn-ea"/>
                <a:ea typeface="+mn-ea"/>
              </a:rPr>
              <a:t>FCOS</a:t>
            </a:r>
            <a:r>
              <a:rPr lang="zh-CN" altLang="en-US" sz="2400" dirty="0">
                <a:solidFill>
                  <a:schemeClr val="bg2">
                    <a:lumMod val="10000"/>
                  </a:schemeClr>
                </a:solidFill>
                <a:latin typeface="+mn-ea"/>
                <a:ea typeface="+mn-ea"/>
              </a:rPr>
              <a:t>不需要预先设置</a:t>
            </a:r>
            <a:r>
              <a:rPr lang="en-US" altLang="zh-CN" sz="2400" dirty="0">
                <a:solidFill>
                  <a:schemeClr val="bg2">
                    <a:lumMod val="10000"/>
                  </a:schemeClr>
                </a:solidFill>
                <a:latin typeface="+mn-ea"/>
                <a:ea typeface="+mn-ea"/>
              </a:rPr>
              <a:t>Anchor, </a:t>
            </a:r>
            <a:r>
              <a:rPr lang="zh-CN" altLang="en-US" sz="2400" dirty="0">
                <a:solidFill>
                  <a:schemeClr val="bg2">
                    <a:lumMod val="10000"/>
                  </a:schemeClr>
                </a:solidFill>
                <a:latin typeface="+mn-ea"/>
                <a:ea typeface="+mn-ea"/>
              </a:rPr>
              <a:t>直接回归到边界的四个偏移量（</a:t>
            </a:r>
            <a:r>
              <a:rPr lang="en-US" altLang="zh-CN" sz="2400" dirty="0">
                <a:solidFill>
                  <a:schemeClr val="bg2">
                    <a:lumMod val="10000"/>
                  </a:schemeClr>
                </a:solidFill>
                <a:latin typeface="+mn-ea"/>
                <a:ea typeface="+mn-ea"/>
              </a:rPr>
              <a:t>l, t, r, b</a:t>
            </a:r>
            <a:r>
              <a:rPr lang="zh-CN" altLang="en-US" sz="2400" dirty="0">
                <a:solidFill>
                  <a:schemeClr val="bg2">
                    <a:lumMod val="10000"/>
                  </a:schemeClr>
                </a:solidFill>
                <a:latin typeface="+mn-ea"/>
                <a:ea typeface="+mn-ea"/>
              </a:rPr>
              <a:t>）</a:t>
            </a:r>
            <a:endParaRPr lang="en-US" altLang="zh-CN" sz="2400" dirty="0">
              <a:solidFill>
                <a:schemeClr val="bg2">
                  <a:lumMod val="10000"/>
                </a:schemeClr>
              </a:solidFill>
              <a:latin typeface="+mn-ea"/>
              <a:ea typeface="+mn-ea"/>
            </a:endParaRPr>
          </a:p>
          <a:p>
            <a:pPr marL="414900" indent="-342900" algn="just">
              <a:lnSpc>
                <a:spcPct val="150000"/>
              </a:lnSpc>
              <a:buFont typeface="Arial" panose="020B0604020202020204" pitchFamily="34" charset="0"/>
              <a:buChar char="•"/>
            </a:pPr>
            <a:r>
              <a:rPr lang="zh-CN" altLang="en-US" sz="2400" dirty="0">
                <a:solidFill>
                  <a:schemeClr val="bg2">
                    <a:lumMod val="10000"/>
                  </a:schemeClr>
                </a:solidFill>
                <a:latin typeface="+mn-ea"/>
                <a:ea typeface="+mn-ea"/>
              </a:rPr>
              <a:t>同时引入表示定位准确性的</a:t>
            </a:r>
            <a:r>
              <a:rPr lang="en-US" altLang="zh-CN" sz="2400" dirty="0">
                <a:solidFill>
                  <a:schemeClr val="bg2">
                    <a:lumMod val="10000"/>
                  </a:schemeClr>
                </a:solidFill>
                <a:latin typeface="+mn-ea"/>
                <a:ea typeface="+mn-ea"/>
              </a:rPr>
              <a:t>Centerness</a:t>
            </a:r>
            <a:r>
              <a:rPr lang="zh-CN" altLang="en-US" sz="2400" dirty="0">
                <a:solidFill>
                  <a:schemeClr val="bg2">
                    <a:lumMod val="10000"/>
                  </a:schemeClr>
                </a:solidFill>
                <a:latin typeface="+mn-ea"/>
                <a:ea typeface="+mn-ea"/>
              </a:rPr>
              <a:t>分支</a:t>
            </a:r>
            <a:endParaRPr lang="en-US" altLang="zh-CN" sz="2400" dirty="0">
              <a:solidFill>
                <a:schemeClr val="bg2">
                  <a:lumMod val="10000"/>
                </a:schemeClr>
              </a:solidFill>
              <a:latin typeface="+mn-ea"/>
              <a:ea typeface="+mn-ea"/>
            </a:endParaRPr>
          </a:p>
          <a:p>
            <a:pPr marL="414900" indent="-342900" algn="just">
              <a:lnSpc>
                <a:spcPct val="150000"/>
              </a:lnSpc>
              <a:buFont typeface="Arial" panose="020B0604020202020204" pitchFamily="34" charset="0"/>
              <a:buChar char="•"/>
            </a:pPr>
            <a:r>
              <a:rPr lang="zh-CN" altLang="en-US" sz="2400" dirty="0">
                <a:solidFill>
                  <a:schemeClr val="bg2">
                    <a:lumMod val="10000"/>
                  </a:schemeClr>
                </a:solidFill>
                <a:latin typeface="+mn-ea"/>
                <a:ea typeface="+mn-ea"/>
              </a:rPr>
              <a:t>实验结果相比</a:t>
            </a:r>
            <a:r>
              <a:rPr lang="en-US" altLang="zh-CN" sz="2400" dirty="0">
                <a:solidFill>
                  <a:schemeClr val="bg2">
                    <a:lumMod val="10000"/>
                  </a:schemeClr>
                </a:solidFill>
                <a:latin typeface="+mn-ea"/>
                <a:ea typeface="+mn-ea"/>
              </a:rPr>
              <a:t>RetinaNet</a:t>
            </a:r>
            <a:r>
              <a:rPr lang="zh-CN" altLang="en-US" sz="2400" dirty="0">
                <a:solidFill>
                  <a:schemeClr val="bg2">
                    <a:lumMod val="10000"/>
                  </a:schemeClr>
                </a:solidFill>
                <a:latin typeface="+mn-ea"/>
                <a:ea typeface="+mn-ea"/>
              </a:rPr>
              <a:t>提升了</a:t>
            </a:r>
            <a:r>
              <a:rPr lang="en-US" altLang="zh-CN" sz="2400" dirty="0">
                <a:solidFill>
                  <a:schemeClr val="bg2">
                    <a:lumMod val="10000"/>
                  </a:schemeClr>
                </a:solidFill>
                <a:latin typeface="+mn-ea"/>
                <a:ea typeface="+mn-ea"/>
              </a:rPr>
              <a:t>2.7%mAP, 38.6 VS 35.9</a:t>
            </a:r>
            <a:endParaRPr lang="zh-CN" altLang="en-US" sz="2400" dirty="0">
              <a:solidFill>
                <a:schemeClr val="bg2">
                  <a:lumMod val="10000"/>
                </a:schemeClr>
              </a:solidFill>
              <a:latin typeface="+mn-ea"/>
              <a:ea typeface="+mn-ea"/>
            </a:endParaRPr>
          </a:p>
        </p:txBody>
      </p:sp>
      <p:pic>
        <p:nvPicPr>
          <p:cNvPr id="5" name="Picture 4" descr="Diagram&#10;&#10;Description automatically generated">
            <a:extLst>
              <a:ext uri="{FF2B5EF4-FFF2-40B4-BE49-F238E27FC236}">
                <a16:creationId xmlns:a16="http://schemas.microsoft.com/office/drawing/2014/main" id="{B0C04911-2FD5-4340-AB13-DD03A99EE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132" y="6799921"/>
            <a:ext cx="8280920" cy="3476181"/>
          </a:xfrm>
          <a:prstGeom prst="rect">
            <a:avLst/>
          </a:prstGeom>
        </p:spPr>
      </p:pic>
      <p:sp>
        <p:nvSpPr>
          <p:cNvPr id="6" name="TextBox 5">
            <a:extLst>
              <a:ext uri="{FF2B5EF4-FFF2-40B4-BE49-F238E27FC236}">
                <a16:creationId xmlns:a16="http://schemas.microsoft.com/office/drawing/2014/main" id="{96E8A421-7F5D-2941-B668-A02CC4A7048B}"/>
              </a:ext>
            </a:extLst>
          </p:cNvPr>
          <p:cNvSpPr txBox="1"/>
          <p:nvPr/>
        </p:nvSpPr>
        <p:spPr>
          <a:xfrm>
            <a:off x="5056858" y="10343630"/>
            <a:ext cx="2291985" cy="461665"/>
          </a:xfrm>
          <a:prstGeom prst="rect">
            <a:avLst/>
          </a:prstGeom>
          <a:noFill/>
        </p:spPr>
        <p:txBody>
          <a:bodyPr wrap="square" rtlCol="0">
            <a:spAutoFit/>
          </a:bodyPr>
          <a:lstStyle>
            <a:defPPr>
              <a:defRPr lang="zh-CN"/>
            </a:defPPr>
          </a:lstStyle>
          <a:p>
            <a:pPr algn="ctr"/>
            <a:r>
              <a:rPr lang="en-CN" sz="2400" dirty="0">
                <a:solidFill>
                  <a:srgbClr val="0D57A2"/>
                </a:solidFill>
              </a:rPr>
              <a:t>FCOS</a:t>
            </a:r>
          </a:p>
        </p:txBody>
      </p:sp>
      <p:pic>
        <p:nvPicPr>
          <p:cNvPr id="7" name="Picture 6" descr="A close up of electronics&#10;&#10;Description automatically generated">
            <a:extLst>
              <a:ext uri="{FF2B5EF4-FFF2-40B4-BE49-F238E27FC236}">
                <a16:creationId xmlns:a16="http://schemas.microsoft.com/office/drawing/2014/main" id="{FA3BEAB2-1730-744F-999B-C7EC82F814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2315" y="7858325"/>
            <a:ext cx="6864391" cy="3131636"/>
          </a:xfrm>
          <a:prstGeom prst="rect">
            <a:avLst/>
          </a:prstGeom>
        </p:spPr>
      </p:pic>
      <p:pic>
        <p:nvPicPr>
          <p:cNvPr id="8" name="Picture 7" descr="Text&#10;&#10;Description automatically generated">
            <a:extLst>
              <a:ext uri="{FF2B5EF4-FFF2-40B4-BE49-F238E27FC236}">
                <a16:creationId xmlns:a16="http://schemas.microsoft.com/office/drawing/2014/main" id="{F4410F64-C7A4-FB4A-9614-28765993C9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66370" y="2819454"/>
            <a:ext cx="5470763" cy="7744526"/>
          </a:xfrm>
          <a:prstGeom prst="rect">
            <a:avLst/>
          </a:prstGeom>
        </p:spPr>
      </p:pic>
      <p:sp>
        <p:nvSpPr>
          <p:cNvPr id="9" name="TextBox 8">
            <a:extLst>
              <a:ext uri="{FF2B5EF4-FFF2-40B4-BE49-F238E27FC236}">
                <a16:creationId xmlns:a16="http://schemas.microsoft.com/office/drawing/2014/main" id="{A13B103D-B1E1-F340-8F03-D058EE47642A}"/>
              </a:ext>
            </a:extLst>
          </p:cNvPr>
          <p:cNvSpPr txBox="1"/>
          <p:nvPr/>
        </p:nvSpPr>
        <p:spPr>
          <a:xfrm>
            <a:off x="20385280" y="10579626"/>
            <a:ext cx="2032942" cy="646331"/>
          </a:xfrm>
          <a:prstGeom prst="rect">
            <a:avLst/>
          </a:prstGeom>
          <a:noFill/>
        </p:spPr>
        <p:txBody>
          <a:bodyPr wrap="square" rtlCol="0">
            <a:spAutoFit/>
          </a:bodyPr>
          <a:lstStyle/>
          <a:p>
            <a:pPr algn="ctr"/>
            <a:r>
              <a:rPr lang="en-CN" sz="2400" dirty="0">
                <a:solidFill>
                  <a:srgbClr val="0D57A2"/>
                </a:solidFill>
              </a:rPr>
              <a:t>ATSS</a:t>
            </a:r>
          </a:p>
        </p:txBody>
      </p:sp>
      <p:sp>
        <p:nvSpPr>
          <p:cNvPr id="10" name="矩形 21">
            <a:extLst>
              <a:ext uri="{FF2B5EF4-FFF2-40B4-BE49-F238E27FC236}">
                <a16:creationId xmlns:a16="http://schemas.microsoft.com/office/drawing/2014/main" id="{323B4D88-BB70-B541-AF93-4DD708CB35F7}"/>
              </a:ext>
            </a:extLst>
          </p:cNvPr>
          <p:cNvSpPr/>
          <p:nvPr/>
        </p:nvSpPr>
        <p:spPr>
          <a:xfrm>
            <a:off x="11033522" y="11023063"/>
            <a:ext cx="13337778" cy="1689052"/>
          </a:xfrm>
          <a:prstGeom prst="rect">
            <a:avLst/>
          </a:prstGeom>
        </p:spPr>
        <p:txBody>
          <a:bodyPr wrap="square">
            <a:spAutoFit/>
          </a:bodyPr>
          <a:lstStyle/>
          <a:p>
            <a:pPr marL="414900" indent="-342900" algn="just">
              <a:lnSpc>
                <a:spcPct val="150000"/>
              </a:lnSpc>
              <a:buFont typeface="Arial" panose="020B0604020202020204" pitchFamily="34" charset="0"/>
              <a:buChar char="•"/>
            </a:pPr>
            <a:r>
              <a:rPr lang="zh-CN" altLang="en-US" sz="2400" dirty="0">
                <a:solidFill>
                  <a:schemeClr val="bg2">
                    <a:lumMod val="10000"/>
                  </a:schemeClr>
                </a:solidFill>
                <a:latin typeface="+mn-ea"/>
                <a:ea typeface="+mn-ea"/>
              </a:rPr>
              <a:t>通过</a:t>
            </a:r>
            <a:r>
              <a:rPr lang="en-US" altLang="zh-CN" sz="2400" dirty="0">
                <a:solidFill>
                  <a:schemeClr val="bg2">
                    <a:lumMod val="10000"/>
                  </a:schemeClr>
                </a:solidFill>
                <a:latin typeface="+mn-ea"/>
                <a:ea typeface="+mn-ea"/>
              </a:rPr>
              <a:t>ATSS</a:t>
            </a:r>
            <a:r>
              <a:rPr lang="zh-CN" altLang="en-US" sz="2400" dirty="0">
                <a:solidFill>
                  <a:schemeClr val="bg2">
                    <a:lumMod val="10000"/>
                  </a:schemeClr>
                </a:solidFill>
                <a:latin typeface="+mn-ea"/>
                <a:ea typeface="+mn-ea"/>
              </a:rPr>
              <a:t>的策略，</a:t>
            </a:r>
            <a:r>
              <a:rPr lang="en-US" altLang="zh-CN" sz="2400" dirty="0">
                <a:solidFill>
                  <a:schemeClr val="bg2">
                    <a:lumMod val="10000"/>
                  </a:schemeClr>
                </a:solidFill>
                <a:latin typeface="+mn-ea"/>
                <a:ea typeface="+mn-ea"/>
              </a:rPr>
              <a:t>Anchor-Based </a:t>
            </a:r>
            <a:r>
              <a:rPr lang="zh-CN" altLang="en-US" sz="2400" dirty="0">
                <a:solidFill>
                  <a:schemeClr val="bg2">
                    <a:lumMod val="10000"/>
                  </a:schemeClr>
                </a:solidFill>
                <a:latin typeface="+mn-ea"/>
                <a:ea typeface="+mn-ea"/>
              </a:rPr>
              <a:t>的方法和</a:t>
            </a:r>
            <a:r>
              <a:rPr lang="en-US" altLang="zh-CN" sz="2400" dirty="0">
                <a:solidFill>
                  <a:schemeClr val="bg2">
                    <a:lumMod val="10000"/>
                  </a:schemeClr>
                </a:solidFill>
                <a:latin typeface="+mn-ea"/>
                <a:ea typeface="+mn-ea"/>
              </a:rPr>
              <a:t>Anchor-Free</a:t>
            </a:r>
            <a:r>
              <a:rPr lang="zh-CN" altLang="en-US" sz="2400" dirty="0">
                <a:solidFill>
                  <a:schemeClr val="bg2">
                    <a:lumMod val="10000"/>
                  </a:schemeClr>
                </a:solidFill>
                <a:latin typeface="+mn-ea"/>
                <a:ea typeface="+mn-ea"/>
              </a:rPr>
              <a:t>的方法结果完全一致</a:t>
            </a:r>
            <a:r>
              <a:rPr lang="en-US" altLang="zh-CN" sz="2400" dirty="0">
                <a:solidFill>
                  <a:schemeClr val="bg2">
                    <a:lumMod val="10000"/>
                  </a:schemeClr>
                </a:solidFill>
                <a:latin typeface="+mn-ea"/>
                <a:ea typeface="+mn-ea"/>
              </a:rPr>
              <a:t>39.4%</a:t>
            </a:r>
          </a:p>
          <a:p>
            <a:pPr marL="414900" indent="-342900" algn="just">
              <a:lnSpc>
                <a:spcPct val="150000"/>
              </a:lnSpc>
              <a:buFont typeface="Arial" panose="020B0604020202020204" pitchFamily="34" charset="0"/>
              <a:buChar char="•"/>
            </a:pPr>
            <a:r>
              <a:rPr lang="zh-CN" altLang="en-US" sz="2400" dirty="0">
                <a:solidFill>
                  <a:schemeClr val="bg2">
                    <a:lumMod val="10000"/>
                  </a:schemeClr>
                </a:solidFill>
                <a:latin typeface="+mn-ea"/>
                <a:ea typeface="+mn-ea"/>
              </a:rPr>
              <a:t>实验证明</a:t>
            </a:r>
            <a:r>
              <a:rPr lang="en-US" altLang="zh-CN" sz="2400" dirty="0">
                <a:solidFill>
                  <a:schemeClr val="bg2">
                    <a:lumMod val="10000"/>
                  </a:schemeClr>
                </a:solidFill>
                <a:latin typeface="+mn-ea"/>
                <a:ea typeface="+mn-ea"/>
              </a:rPr>
              <a:t>Anchor-Based</a:t>
            </a:r>
            <a:r>
              <a:rPr lang="zh-CN" altLang="en-US" sz="2400" dirty="0">
                <a:solidFill>
                  <a:schemeClr val="bg2">
                    <a:lumMod val="10000"/>
                  </a:schemeClr>
                </a:solidFill>
                <a:latin typeface="+mn-ea"/>
                <a:ea typeface="+mn-ea"/>
              </a:rPr>
              <a:t>的方法与</a:t>
            </a:r>
            <a:r>
              <a:rPr lang="en-US" altLang="zh-CN" sz="2400" dirty="0">
                <a:solidFill>
                  <a:schemeClr val="bg2">
                    <a:lumMod val="10000"/>
                  </a:schemeClr>
                </a:solidFill>
                <a:latin typeface="+mn-ea"/>
                <a:ea typeface="+mn-ea"/>
              </a:rPr>
              <a:t>Anchor-Free</a:t>
            </a:r>
            <a:r>
              <a:rPr lang="zh-CN" altLang="en-US" sz="2400" dirty="0">
                <a:solidFill>
                  <a:schemeClr val="bg2">
                    <a:lumMod val="10000"/>
                  </a:schemeClr>
                </a:solidFill>
                <a:latin typeface="+mn-ea"/>
                <a:ea typeface="+mn-ea"/>
              </a:rPr>
              <a:t>的方法没有本质差别，区别在于如何正确的划分</a:t>
            </a:r>
            <a:r>
              <a:rPr lang="zh-CN" altLang="en-CN" sz="2400" dirty="0">
                <a:solidFill>
                  <a:schemeClr val="bg2">
                    <a:lumMod val="10000"/>
                  </a:schemeClr>
                </a:solidFill>
                <a:latin typeface="+mn-ea"/>
                <a:ea typeface="+mn-ea"/>
              </a:rPr>
              <a:t>正负</a:t>
            </a:r>
            <a:r>
              <a:rPr lang="zh-CN" altLang="en-US" sz="2400" dirty="0">
                <a:solidFill>
                  <a:schemeClr val="bg2">
                    <a:lumMod val="10000"/>
                  </a:schemeClr>
                </a:solidFill>
                <a:latin typeface="+mn-ea"/>
                <a:ea typeface="+mn-ea"/>
              </a:rPr>
              <a:t>样本</a:t>
            </a:r>
          </a:p>
        </p:txBody>
      </p:sp>
      <p:pic>
        <p:nvPicPr>
          <p:cNvPr id="11" name="Picture 10">
            <a:extLst>
              <a:ext uri="{FF2B5EF4-FFF2-40B4-BE49-F238E27FC236}">
                <a16:creationId xmlns:a16="http://schemas.microsoft.com/office/drawing/2014/main" id="{8886F551-F871-5746-841C-364459DB74BE}"/>
              </a:ext>
            </a:extLst>
          </p:cNvPr>
          <p:cNvPicPr>
            <a:picLocks noChangeAspect="1"/>
          </p:cNvPicPr>
          <p:nvPr/>
        </p:nvPicPr>
        <p:blipFill rotWithShape="1">
          <a:blip r:embed="rId6">
            <a:extLst>
              <a:ext uri="{28A0092B-C50C-407E-A947-70E740481C1C}">
                <a14:useLocalDpi xmlns:a14="http://schemas.microsoft.com/office/drawing/2010/main" val="0"/>
              </a:ext>
            </a:extLst>
          </a:blip>
          <a:srcRect l="9977" t="10666" r="9464" b="7961"/>
          <a:stretch/>
        </p:blipFill>
        <p:spPr>
          <a:xfrm>
            <a:off x="2176538" y="3281341"/>
            <a:ext cx="7136115" cy="3431292"/>
          </a:xfrm>
          <a:prstGeom prst="rect">
            <a:avLst/>
          </a:prstGeom>
        </p:spPr>
      </p:pic>
      <p:pic>
        <p:nvPicPr>
          <p:cNvPr id="12" name="Picture 11">
            <a:extLst>
              <a:ext uri="{FF2B5EF4-FFF2-40B4-BE49-F238E27FC236}">
                <a16:creationId xmlns:a16="http://schemas.microsoft.com/office/drawing/2014/main" id="{549A7132-8506-9F44-B50E-53F3036C0A3A}"/>
              </a:ext>
            </a:extLst>
          </p:cNvPr>
          <p:cNvPicPr>
            <a:picLocks noChangeAspect="1"/>
          </p:cNvPicPr>
          <p:nvPr/>
        </p:nvPicPr>
        <p:blipFill rotWithShape="1">
          <a:blip r:embed="rId7">
            <a:extLst>
              <a:ext uri="{28A0092B-C50C-407E-A947-70E740481C1C}">
                <a14:useLocalDpi xmlns:a14="http://schemas.microsoft.com/office/drawing/2010/main" val="0"/>
              </a:ext>
            </a:extLst>
          </a:blip>
          <a:srcRect l="10076" t="12414" r="9653" b="11613"/>
          <a:stretch/>
        </p:blipFill>
        <p:spPr>
          <a:xfrm>
            <a:off x="10576280" y="3281341"/>
            <a:ext cx="6826463" cy="3431291"/>
          </a:xfrm>
          <a:prstGeom prst="rect">
            <a:avLst/>
          </a:prstGeom>
        </p:spPr>
      </p:pic>
      <p:sp>
        <p:nvSpPr>
          <p:cNvPr id="13" name="TextBox 12">
            <a:extLst>
              <a:ext uri="{FF2B5EF4-FFF2-40B4-BE49-F238E27FC236}">
                <a16:creationId xmlns:a16="http://schemas.microsoft.com/office/drawing/2014/main" id="{B2D1D596-D881-7140-B0B4-7B5AB888A26B}"/>
              </a:ext>
            </a:extLst>
          </p:cNvPr>
          <p:cNvSpPr txBox="1"/>
          <p:nvPr/>
        </p:nvSpPr>
        <p:spPr>
          <a:xfrm>
            <a:off x="4333962" y="2762603"/>
            <a:ext cx="2325146" cy="523220"/>
          </a:xfrm>
          <a:prstGeom prst="rect">
            <a:avLst/>
          </a:prstGeom>
          <a:noFill/>
        </p:spPr>
        <p:txBody>
          <a:bodyPr wrap="square" rtlCol="0">
            <a:spAutoFit/>
          </a:bodyPr>
          <a:lstStyle/>
          <a:p>
            <a:pPr algn="ctr"/>
            <a:r>
              <a:rPr lang="en-CN" sz="2400" dirty="0">
                <a:solidFill>
                  <a:schemeClr val="accent1"/>
                </a:solidFill>
              </a:rPr>
              <a:t>RetinaNet</a:t>
            </a:r>
          </a:p>
        </p:txBody>
      </p:sp>
      <p:sp>
        <p:nvSpPr>
          <p:cNvPr id="14" name="TextBox 13">
            <a:extLst>
              <a:ext uri="{FF2B5EF4-FFF2-40B4-BE49-F238E27FC236}">
                <a16:creationId xmlns:a16="http://schemas.microsoft.com/office/drawing/2014/main" id="{F5FB3368-118B-124F-BF9E-C2E2DF43E091}"/>
              </a:ext>
            </a:extLst>
          </p:cNvPr>
          <p:cNvSpPr txBox="1"/>
          <p:nvPr/>
        </p:nvSpPr>
        <p:spPr>
          <a:xfrm>
            <a:off x="13409786" y="2751803"/>
            <a:ext cx="2032942" cy="461665"/>
          </a:xfrm>
          <a:prstGeom prst="rect">
            <a:avLst/>
          </a:prstGeom>
          <a:noFill/>
        </p:spPr>
        <p:txBody>
          <a:bodyPr wrap="square" rtlCol="0">
            <a:spAutoFit/>
          </a:bodyPr>
          <a:lstStyle/>
          <a:p>
            <a:pPr algn="ctr"/>
            <a:r>
              <a:rPr lang="en-CN" sz="2400" dirty="0">
                <a:solidFill>
                  <a:schemeClr val="accent1"/>
                </a:solidFill>
              </a:rPr>
              <a:t>FCOS</a:t>
            </a:r>
          </a:p>
        </p:txBody>
      </p:sp>
      <p:sp>
        <p:nvSpPr>
          <p:cNvPr id="16" name="TextBox 15">
            <a:extLst>
              <a:ext uri="{FF2B5EF4-FFF2-40B4-BE49-F238E27FC236}">
                <a16:creationId xmlns:a16="http://schemas.microsoft.com/office/drawing/2014/main" id="{2818EF7B-629A-A440-A99D-AAB94BEED553}"/>
              </a:ext>
            </a:extLst>
          </p:cNvPr>
          <p:cNvSpPr txBox="1"/>
          <p:nvPr/>
        </p:nvSpPr>
        <p:spPr>
          <a:xfrm>
            <a:off x="736378" y="12732739"/>
            <a:ext cx="19877945" cy="461665"/>
          </a:xfrm>
          <a:prstGeom prst="rect">
            <a:avLst/>
          </a:prstGeom>
          <a:noFill/>
        </p:spPr>
        <p:txBody>
          <a:bodyPr wrap="square" rtlCol="0">
            <a:spAutoFit/>
          </a:bodyPr>
          <a:lstStyle/>
          <a:p>
            <a:pPr marL="457200" indent="-457200">
              <a:buFont typeface="+mj-lt"/>
              <a:buAutoNum type="arabicPeriod"/>
            </a:pPr>
            <a:r>
              <a:rPr lang="en-CN" sz="2400" dirty="0">
                <a:solidFill>
                  <a:srgbClr val="0D57A2"/>
                </a:solidFill>
              </a:rPr>
              <a:t>Label Assignment</a:t>
            </a:r>
            <a:r>
              <a:rPr lang="zh-CN" altLang="en-US" sz="2400" dirty="0">
                <a:solidFill>
                  <a:srgbClr val="0D57A2"/>
                </a:solidFill>
              </a:rPr>
              <a:t> </a:t>
            </a:r>
            <a:r>
              <a:rPr lang="zh-CN" altLang="en-CN" sz="2400" dirty="0">
                <a:solidFill>
                  <a:srgbClr val="0D57A2"/>
                </a:solidFill>
              </a:rPr>
              <a:t>不影响</a:t>
            </a:r>
            <a:r>
              <a:rPr lang="zh-CN" altLang="en-US" sz="2400" dirty="0">
                <a:solidFill>
                  <a:srgbClr val="0D57A2"/>
                </a:solidFill>
              </a:rPr>
              <a:t>测试过程，</a:t>
            </a:r>
            <a:r>
              <a:rPr lang="zh-CN" altLang="en-CN" sz="2400" dirty="0">
                <a:solidFill>
                  <a:srgbClr val="0D57A2"/>
                </a:solidFill>
              </a:rPr>
              <a:t>涨点</a:t>
            </a:r>
            <a:r>
              <a:rPr lang="zh-CN" altLang="en-US" sz="2400" dirty="0">
                <a:solidFill>
                  <a:srgbClr val="0D57A2"/>
                </a:solidFill>
              </a:rPr>
              <a:t>经济划算。</a:t>
            </a:r>
            <a:endParaRPr lang="en-CN" sz="2400" dirty="0">
              <a:solidFill>
                <a:srgbClr val="0D57A2"/>
              </a:solidFill>
            </a:endParaRPr>
          </a:p>
        </p:txBody>
      </p:sp>
    </p:spTree>
    <p:extLst>
      <p:ext uri="{BB962C8B-B14F-4D97-AF65-F5344CB8AC3E}">
        <p14:creationId xmlns:p14="http://schemas.microsoft.com/office/powerpoint/2010/main" val="42779026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0.0,&quot;FooterHeight&quot;:0.0,&quot;SideMargin&quot;:3.2,&quot;TopMargin&quot;:0.0,&quot;BottomMargin&quot;:0.0,&quot;IntervalMargin&quot;:5.0,&quot;SettingType&quot;:&quot;System&quot;}"/>
</p:tagLst>
</file>

<file path=ppt/theme/theme1.xml><?xml version="1.0" encoding="utf-8"?>
<a:theme xmlns:a="http://schemas.openxmlformats.org/drawingml/2006/main" name="White">
  <a:themeElements>
    <a:clrScheme name="">
      <a:dk1>
        <a:srgbClr val="7F7F7F"/>
      </a:dk1>
      <a:lt1>
        <a:srgbClr val="FFFFFF"/>
      </a:lt1>
      <a:dk2>
        <a:srgbClr val="53585F"/>
      </a:dk2>
      <a:lt2>
        <a:srgbClr val="DCDEE0"/>
      </a:lt2>
      <a:accent1>
        <a:srgbClr val="0365C0"/>
      </a:accent1>
      <a:accent2>
        <a:srgbClr val="00882B"/>
      </a:accent2>
      <a:accent3>
        <a:srgbClr val="FFFFFF"/>
      </a:accent3>
      <a:accent4>
        <a:srgbClr val="6C6C6C"/>
      </a:accent4>
      <a:accent5>
        <a:srgbClr val="AAB8DC"/>
      </a:accent5>
      <a:accent6>
        <a:srgbClr val="007B26"/>
      </a:accent6>
      <a:hlink>
        <a:srgbClr val="0000FF"/>
      </a:hlink>
      <a:folHlink>
        <a:srgbClr val="FF00FF"/>
      </a:folHlink>
    </a:clrScheme>
    <a:fontScheme name="雅黑">
      <a:majorFont>
        <a:latin typeface="微软雅黑"/>
        <a:ea typeface="微软雅黑"/>
        <a:cs typeface="Helvetica"/>
      </a:majorFont>
      <a:minorFont>
        <a:latin typeface="微软雅黑"/>
        <a:ea typeface="微软雅黑"/>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12700" cap="flat" cmpd="sng" algn="ctr">
          <a:solidFill>
            <a:srgbClr val="000000"/>
          </a:solidFill>
          <a:prstDash val="solid"/>
          <a:miter lim="400000"/>
          <a:headEnd type="none" w="med" len="med"/>
          <a:tailEnd type="none" w="med" len="med"/>
        </a:ln>
      </a:spPr>
      <a:bodyPr vert="horz" wrap="square" lIns="45720" tIns="45720" rIns="45720" bIns="45720" numCol="1" anchor="ctr" anchorCtr="0" compatLnSpc="1">
        <a:spAutoFit/>
      </a:bodyPr>
      <a:lstStyle>
        <a:defPPr marL="0" marR="0" indent="0" algn="l" defTabSz="1826895" rtl="0" eaLnBrk="1" fontAlgn="base" latinLnBrk="0" hangingPunct="0">
          <a:lnSpc>
            <a:spcPct val="100000"/>
          </a:lnSpc>
          <a:spcBef>
            <a:spcPct val="0"/>
          </a:spcBef>
          <a:spcAft>
            <a:spcPct val="0"/>
          </a:spcAft>
          <a:buClrTx/>
          <a:buSzTx/>
          <a:buFontTx/>
          <a:buNone/>
          <a:defRPr kumimoji="0" lang="zh-CN" altLang="zh-CN" sz="3600" b="0" i="0" u="none" strike="noStrike" cap="none" normalizeH="0" baseline="0" smtClean="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defRPr>
        </a:defPPr>
      </a:lstStyle>
    </a:spDef>
    <a:lnDef>
      <a:spPr bwMode="auto">
        <a:xfrm>
          <a:off x="0" y="0"/>
          <a:ext cx="1" cy="1"/>
        </a:xfrm>
        <a:custGeom>
          <a:avLst/>
          <a:gdLst/>
          <a:ahLst/>
          <a:cxnLst/>
          <a:rect l="0" t="0" r="0" b="0"/>
          <a:pathLst/>
        </a:custGeom>
        <a:solidFill>
          <a:srgbClr val="FFFFFF"/>
        </a:solidFill>
        <a:ln w="12700" cap="flat" cmpd="sng" algn="ctr">
          <a:solidFill>
            <a:srgbClr val="000000"/>
          </a:solidFill>
          <a:prstDash val="solid"/>
          <a:miter lim="400000"/>
          <a:headEnd type="none" w="med" len="med"/>
          <a:tailEnd type="none" w="med" len="med"/>
        </a:ln>
      </a:spPr>
      <a:bodyPr vert="horz" wrap="square" lIns="45720" tIns="45720" rIns="45720" bIns="45720" numCol="1" anchor="ctr" anchorCtr="0" compatLnSpc="1">
        <a:spAutoFit/>
      </a:bodyPr>
      <a:lstStyle>
        <a:defPPr marL="0" marR="0" indent="0" algn="l" defTabSz="1826895" rtl="0" eaLnBrk="1" fontAlgn="base" latinLnBrk="0" hangingPunct="0">
          <a:lnSpc>
            <a:spcPct val="100000"/>
          </a:lnSpc>
          <a:spcBef>
            <a:spcPct val="0"/>
          </a:spcBef>
          <a:spcAft>
            <a:spcPct val="0"/>
          </a:spcAft>
          <a:buClrTx/>
          <a:buSzTx/>
          <a:buFontTx/>
          <a:buNone/>
          <a:defRPr kumimoji="0" lang="zh-CN" altLang="zh-CN" sz="3600" b="0" i="0" u="none" strike="noStrike" cap="none" normalizeH="0" baseline="0" smtClean="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30934</TotalTime>
  <Words>2552</Words>
  <Application>Microsoft Macintosh PowerPoint</Application>
  <PresentationFormat>Custom</PresentationFormat>
  <Paragraphs>286</Paragraphs>
  <Slides>17</Slides>
  <Notes>17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vt:i4>
      </vt:variant>
    </vt:vector>
  </HeadingPairs>
  <TitlesOfParts>
    <vt:vector size="27" baseType="lpstr">
      <vt:lpstr>等线</vt:lpstr>
      <vt:lpstr>等线 Light</vt:lpstr>
      <vt:lpstr>微软雅黑</vt:lpstr>
      <vt:lpstr>Arial</vt:lpstr>
      <vt:lpstr>Helvetica</vt:lpstr>
      <vt:lpstr>Lucida Grande</vt:lpstr>
      <vt:lpstr>Times New Roman</vt:lpstr>
      <vt:lpstr>Wingdings</vt:lpstr>
      <vt:lpstr>White</vt:lpstr>
      <vt:lpstr>自定义设计方案</vt:lpstr>
      <vt:lpstr>通用目标检测调研    zhengkjiang </vt:lpstr>
      <vt:lpstr>总览</vt:lpstr>
      <vt:lpstr>Part1 目标检测常见问题和应对策略    </vt:lpstr>
      <vt:lpstr>小目标检测</vt:lpstr>
      <vt:lpstr>密集场景下目标检测</vt:lpstr>
      <vt:lpstr>长尾分布下目标检测</vt:lpstr>
      <vt:lpstr>少样本目标检测</vt:lpstr>
      <vt:lpstr>误检/漏检</vt:lpstr>
      <vt:lpstr>训练策略</vt:lpstr>
      <vt:lpstr>特征表达能力</vt:lpstr>
      <vt:lpstr>实时性/部署</vt:lpstr>
      <vt:lpstr>Part2 SOTA算法现状及效果分析    </vt:lpstr>
      <vt:lpstr>SOTA</vt:lpstr>
      <vt:lpstr>SOTA</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xzz64</dc:creator>
  <cp:lastModifiedBy>T165083</cp:lastModifiedBy>
  <cp:revision>2726</cp:revision>
  <cp:lastPrinted>2020-04-28T10:21:28Z</cp:lastPrinted>
  <dcterms:created xsi:type="dcterms:W3CDTF">2018-07-29T01:55:00Z</dcterms:created>
  <dcterms:modified xsi:type="dcterms:W3CDTF">2021-03-03T03:58:19Z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y fmtid="{D5CDD505-2E9C-101B-9397-08002B2CF9AE}" pid="3" name="KSORubyTemplateID">
    <vt:lpwstr>13</vt:lpwstr>
  </property>
</Properties>
</file>